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53" r:id="rId2"/>
    <p:sldId id="631" r:id="rId3"/>
    <p:sldId id="645" r:id="rId4"/>
    <p:sldId id="683" r:id="rId5"/>
    <p:sldId id="685" r:id="rId6"/>
    <p:sldId id="694" r:id="rId7"/>
    <p:sldId id="690" r:id="rId8"/>
    <p:sldId id="691" r:id="rId9"/>
    <p:sldId id="689" r:id="rId10"/>
    <p:sldId id="688" r:id="rId11"/>
    <p:sldId id="692" r:id="rId12"/>
    <p:sldId id="693" r:id="rId13"/>
    <p:sldId id="696" r:id="rId14"/>
    <p:sldId id="697" r:id="rId15"/>
    <p:sldId id="695" r:id="rId16"/>
    <p:sldId id="687" r:id="rId17"/>
    <p:sldId id="698" r:id="rId18"/>
    <p:sldId id="699" r:id="rId19"/>
    <p:sldId id="704" r:id="rId20"/>
    <p:sldId id="700" r:id="rId21"/>
    <p:sldId id="701" r:id="rId22"/>
    <p:sldId id="702" r:id="rId23"/>
    <p:sldId id="703" r:id="rId24"/>
    <p:sldId id="705" r:id="rId25"/>
    <p:sldId id="708" r:id="rId26"/>
    <p:sldId id="706" r:id="rId27"/>
    <p:sldId id="707" r:id="rId28"/>
    <p:sldId id="709" r:id="rId29"/>
    <p:sldId id="710" r:id="rId30"/>
    <p:sldId id="711" r:id="rId31"/>
    <p:sldId id="712" r:id="rId32"/>
    <p:sldId id="713" r:id="rId33"/>
    <p:sldId id="714" r:id="rId34"/>
    <p:sldId id="715" r:id="rId35"/>
    <p:sldId id="716" r:id="rId36"/>
    <p:sldId id="717" r:id="rId37"/>
    <p:sldId id="718" r:id="rId38"/>
    <p:sldId id="719" r:id="rId39"/>
    <p:sldId id="720" r:id="rId40"/>
    <p:sldId id="721" r:id="rId41"/>
    <p:sldId id="722" r:id="rId42"/>
    <p:sldId id="723" r:id="rId43"/>
    <p:sldId id="724" r:id="rId44"/>
    <p:sldId id="725" r:id="rId45"/>
    <p:sldId id="726" r:id="rId46"/>
    <p:sldId id="727" r:id="rId47"/>
    <p:sldId id="728" r:id="rId48"/>
    <p:sldId id="730" r:id="rId49"/>
    <p:sldId id="729" r:id="rId50"/>
    <p:sldId id="731" r:id="rId51"/>
    <p:sldId id="732" r:id="rId52"/>
    <p:sldId id="733" r:id="rId53"/>
    <p:sldId id="734" r:id="rId54"/>
    <p:sldId id="735" r:id="rId55"/>
    <p:sldId id="736" r:id="rId56"/>
    <p:sldId id="737" r:id="rId57"/>
    <p:sldId id="738" r:id="rId58"/>
    <p:sldId id="739" r:id="rId59"/>
    <p:sldId id="740" r:id="rId60"/>
    <p:sldId id="741" r:id="rId61"/>
    <p:sldId id="742" r:id="rId62"/>
    <p:sldId id="743" r:id="rId63"/>
    <p:sldId id="744" r:id="rId64"/>
    <p:sldId id="745" r:id="rId6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56" y="2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543" y="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CF073-A3FB-4048-99D3-31BD14E296E3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83D13-B31E-43F0-9437-B174C7EB1DE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2580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0336-1878-229C-573B-59ED4D4CA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DFDDF-3B9C-53D2-9E31-11BD4E876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7DD80-F588-09FB-E980-7140DEBC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FD563-2681-554D-9BA6-5AF8966B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4674D-39B4-F40F-4681-DB1EAA67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241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3B21-4667-281C-AEB8-90F99B31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005DF-21DD-1FB6-E978-A8D8CE41F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69100-39D5-F475-19BB-C24E265F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F8DB6-25ED-2815-8EC5-8E889077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03680-8CD3-0EF3-9434-E480CA71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8068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34A2B4-BDA1-33A3-0231-8039BE180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28639-B3D5-E3F8-E945-FFFCDAB67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992FF-6249-EB8F-F826-D316B55E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4CD8-D235-27B4-170C-BC7FD727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23600-DB88-63FA-2032-271D7A58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832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111060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2053870"/>
            <a:ext cx="5333200" cy="40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2053870"/>
            <a:ext cx="5333200" cy="40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s" sz="1333" b="0" i="0" u="none" strike="noStrike" kern="1200" cap="none" spc="0" normalizeH="0" baseline="0" noProof="0" smtClean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‹#›</a:t>
            </a:fld>
            <a:endParaRPr kumimoji="0" lang="es" sz="1333" b="0" i="0" u="none" strike="noStrike" kern="1200" cap="none" spc="0" normalizeH="0" baseline="0" noProof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9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EF8F-496E-7479-5C9C-42A5B1D7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EC774-7D42-152C-8EC1-D08225B5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2FA53-87CC-A089-377E-E56178FF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7096D-703C-6853-FE2B-407107ED8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F11F-0CB0-222F-F8BB-E6D7DFC3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206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7434-92BD-9CDD-7F7E-510FDDD1D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A9591-233C-58A1-63FB-EC961E927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4C76D-2B12-485F-DEFC-9B98FA06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ADEB8-7FB5-D486-C130-51596EFA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97497-D8C6-BDFB-4BD9-B97D5845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160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6630-7E12-3445-36C5-FA0F5C02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DD292-FBF7-005B-F517-FB83E7179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BADD6-C01C-1F3B-4EE7-FA233A16B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53992-D7DD-7BD0-B0D7-2CFEF846C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01CC1-62F8-DD74-8455-45B251BC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4CE17-5BBD-047B-F5DB-CFF65953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370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8DDC-388F-3836-5B50-AA155459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C136E-A70E-4223-7929-28547D9EE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D7CC9-B5F0-5300-0340-8F13D47BC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B729B-4B7D-0005-DA5F-8310F2D67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96DA8-BE17-3FB5-E00E-011AABBC0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E1DB92-584E-C95A-7B2C-DC5F7820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2D25F-79D6-68DA-388E-55637EC6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6AB9E1-D8A0-9108-1183-F62BBAB8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415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B847-6193-7F1D-B956-66D2F31A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6B67E-D70B-F3E3-C294-5B3C6690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7602B-F61E-9769-1BF3-3A71ED1C4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1DFD1-4B24-185C-103B-0F3ED833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163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2C1-0801-77C7-6DCF-C141FD92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F9127-AE58-1E4E-C01F-28992BF4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19A7A-FCA8-4AAD-01C3-67AA54D5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302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85D1-C903-0C66-0AB5-5E8EABD6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FCB0-59DA-89D6-F522-A24045206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A7F1D-16CA-DC36-52AE-2A28125AA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D39A8-3284-682E-B0EE-67CF37C8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51276-C319-1E34-070C-F5B047E5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A160F-A07C-BB47-24B8-67A65160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634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A24F-1D96-DC88-67BB-92FEB8175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3507D4-705B-B731-CDA0-85EF14BEC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3839B-C14A-B414-6C10-CAEA2D36B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33555-919F-7FA7-7D9F-35353FF2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476E6-6276-F6BB-E2AA-072E1A1E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2082F-16D9-FE60-A9D5-2F79B26A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955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5AC01-0F38-9AB1-1563-7AF6B4A12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DFA11-12E5-2A44-A24A-CE39D1363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6887E-B555-EB84-0904-D440623C6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30278-92C5-409D-A079-87FEBF9E38D2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94D7E-8A70-AD0F-B447-2EA710CF1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4C2D8-62C0-93A1-D41B-B8988D1C0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387F09-42DB-44B4-A588-46966EBF4C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0330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l-ops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vscode-file://vscode-app/c:/Users/victor-pc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901B8-A7A2-72BB-B9BE-364D1DBEA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8"/>
            <a:ext cx="9615714" cy="3167510"/>
          </a:xfrm>
        </p:spPr>
        <p:txBody>
          <a:bodyPr anchor="b">
            <a:normAutofit/>
          </a:bodyPr>
          <a:lstStyle/>
          <a:p>
            <a:pPr algn="r"/>
            <a:r>
              <a:rPr lang="en-US" sz="9600" dirty="0"/>
              <a:t>Machine Learning</a:t>
            </a:r>
            <a:br>
              <a:rPr lang="en-US" sz="9600" dirty="0"/>
            </a:br>
            <a:r>
              <a:rPr lang="en-US" sz="9600" dirty="0"/>
              <a:t>&amp; Big Data</a:t>
            </a:r>
            <a:endParaRPr lang="LID4096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AE11F-3F14-B0EF-2F7C-5164DD67C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4582814"/>
            <a:ext cx="5925987" cy="1312657"/>
          </a:xfrm>
        </p:spPr>
        <p:txBody>
          <a:bodyPr anchor="t">
            <a:normAutofit/>
          </a:bodyPr>
          <a:lstStyle/>
          <a:p>
            <a:pPr algn="r"/>
            <a:r>
              <a:rPr lang="en-US" dirty="0" err="1"/>
              <a:t>Sesi</a:t>
            </a:r>
            <a:r>
              <a:rPr lang="es-MX" dirty="0" err="1"/>
              <a:t>ón</a:t>
            </a:r>
            <a:r>
              <a:rPr lang="es-MX" dirty="0"/>
              <a:t> 13</a:t>
            </a:r>
          </a:p>
          <a:p>
            <a:pPr algn="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71486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7BC3D-69F9-9321-50E5-1668FF17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7385-0547-AA76-8B3F-1DC4DD53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/>
              <a:t>✅ </a:t>
            </a:r>
            <a:r>
              <a:rPr lang="es-ES" sz="3600" b="1"/>
              <a:t>📊 </a:t>
            </a:r>
            <a:r>
              <a:rPr lang="es-PE" sz="3600"/>
              <a:t>FASE 2: </a:t>
            </a:r>
            <a:r>
              <a:rPr lang="es-ES" sz="3600"/>
              <a:t>Crear PostgreSQL en AWS RDS</a:t>
            </a:r>
            <a:br>
              <a:rPr lang="es-ES" sz="3600"/>
            </a:b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FB701-665A-2D71-35E6-3866500F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27" y="1733106"/>
            <a:ext cx="10611146" cy="43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8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04B7-DFE1-E591-B784-289243AB1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6B21-7134-7DF8-E0D9-1440F336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/>
              <a:t>✅ </a:t>
            </a:r>
            <a:r>
              <a:rPr lang="es-ES" sz="3600" b="1"/>
              <a:t>📊 </a:t>
            </a:r>
            <a:r>
              <a:rPr lang="es-PE" sz="3600"/>
              <a:t>FASE 2: </a:t>
            </a:r>
            <a:r>
              <a:rPr lang="es-ES" sz="3600"/>
              <a:t>Crear PostgreSQL en AWS RDS</a:t>
            </a:r>
            <a:br>
              <a:rPr lang="es-ES" sz="3600"/>
            </a:br>
            <a:endParaRPr lang="LID4096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234A6-3F37-161A-7D30-095DF4A3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1160810"/>
            <a:ext cx="11822175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6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6E7D1-CECB-C9E3-0283-E870B7DB2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6538-C938-6B61-6F3D-BDF1A96A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/>
              <a:t>✅ </a:t>
            </a:r>
            <a:r>
              <a:rPr lang="es-ES" sz="3600" b="1"/>
              <a:t>📊 </a:t>
            </a:r>
            <a:r>
              <a:rPr lang="es-PE" sz="3600"/>
              <a:t>FASE 2: </a:t>
            </a:r>
            <a:r>
              <a:rPr lang="es-ES" sz="3600"/>
              <a:t>Crear PostgreSQL en AWS RDS</a:t>
            </a:r>
            <a:br>
              <a:rPr lang="es-ES" sz="3600"/>
            </a:b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6D8FA-1CEA-3CDB-E588-6ED41FCC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4" y="1637414"/>
            <a:ext cx="11255996" cy="39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6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73962-3685-595B-62A5-E3FD8F1B6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B7F2-EB90-9CF8-8DCB-AC13EF469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/>
              <a:t>✅ </a:t>
            </a:r>
            <a:r>
              <a:rPr lang="es-ES" sz="3600" b="1"/>
              <a:t>📊 </a:t>
            </a:r>
            <a:r>
              <a:rPr lang="es-PE" sz="3600"/>
              <a:t>FASE 2: </a:t>
            </a:r>
            <a:r>
              <a:rPr lang="es-ES" sz="3600"/>
              <a:t>Crear PostgreSQL en AWS RDS</a:t>
            </a:r>
            <a:br>
              <a:rPr lang="es-ES" sz="3600"/>
            </a:br>
            <a:endParaRPr lang="LID4096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40282-648C-2DB3-A732-F72A7AD7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00" y="1738357"/>
            <a:ext cx="10214344" cy="39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86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D39E3-1D3B-F7C2-8946-B150F01B9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D623-FA84-868A-F7BB-72F58E41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/>
              <a:t>✅ </a:t>
            </a:r>
            <a:r>
              <a:rPr lang="es-ES" sz="3600" b="1"/>
              <a:t>📊 </a:t>
            </a:r>
            <a:r>
              <a:rPr lang="es-PE" sz="3600"/>
              <a:t>FASE 2: </a:t>
            </a:r>
            <a:r>
              <a:rPr lang="es-ES" sz="3600"/>
              <a:t>Crear PostgreSQL en AWS RDS</a:t>
            </a:r>
            <a:br>
              <a:rPr lang="es-ES" sz="3600"/>
            </a:b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40326-2B65-B03C-D4D2-B10F53A8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3" y="1556708"/>
            <a:ext cx="10097386" cy="4214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47364-0B91-3645-8961-7741BDFFF907}"/>
              </a:ext>
            </a:extLst>
          </p:cNvPr>
          <p:cNvSpPr txBox="1"/>
          <p:nvPr/>
        </p:nvSpPr>
        <p:spPr>
          <a:xfrm>
            <a:off x="3965944" y="5771597"/>
            <a:ext cx="474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0000"/>
                </a:solidFill>
              </a:rPr>
              <a:t>Demora de 10 a 15 </a:t>
            </a:r>
            <a:r>
              <a:rPr lang="en-US" dirty="0" err="1">
                <a:solidFill>
                  <a:srgbClr val="EE0000"/>
                </a:solidFill>
              </a:rPr>
              <a:t>minutos</a:t>
            </a:r>
            <a:endParaRPr lang="LID4096" dirty="0">
              <a:solidFill>
                <a:srgbClr val="EE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94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18E9B-D20F-DA1C-B0A3-5FCA85451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A2C2-2B83-4F79-6717-F85E6647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2: </a:t>
            </a:r>
            <a:r>
              <a:rPr lang="es-ES" sz="3600" dirty="0"/>
              <a:t>Crear PostgreSQL en AWS RDS</a:t>
            </a:r>
            <a:br>
              <a:rPr lang="es-ES" sz="3600" dirty="0"/>
            </a:br>
            <a:endParaRPr lang="LID4096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97B969-0762-43AC-BE06-AF1B1C066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818" y="1201654"/>
            <a:ext cx="8442251" cy="497570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Paso 3: Configuración de Settings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Baja un poco en la página hasta encontrar la sección 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"Settings"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y configura:</a:t>
            </a: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DB cluster identifier: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taxi-duration-cluster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Master username: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taxiuser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Master password: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TaxiDB2025!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Confirm password: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TaxiDB2025!</a:t>
            </a:r>
            <a:endParaRPr kumimoji="0" lang="LID4096" altLang="LID4096" sz="20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Paso 4: Configuración de Connectivity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En la sección 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"Connectivity"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, asegúrate de que esté configurado:</a:t>
            </a: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Public access: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✅ 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Yes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(muy importante para conectarnos) 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VPC security group:</a:t>
            </a: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Selecciona "Create new"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New VPC security group name: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taxi-db-sg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(ya lo tienes bien)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Paso 5: Configuración Adicional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En 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"Additional configuration"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Initial database name: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taxi_db</a:t>
            </a:r>
            <a:endParaRPr kumimoji="0" lang="LID4096" altLang="LID4096" sz="20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Paso 6: Crear la base de datos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Una vez configurado todo, haz clic en 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"Create database"</a:t>
            </a:r>
            <a:endParaRPr kumimoji="0" lang="LID4096" altLang="LID4096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8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D7397-A20B-119B-2D8E-361D97043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73CD-C7A3-0F3B-E36D-B8CD04F6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55653"/>
            <a:ext cx="11360800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✅ </a:t>
            </a:r>
            <a:r>
              <a:rPr lang="es-ES" b="1" dirty="0"/>
              <a:t>📊 </a:t>
            </a:r>
            <a:r>
              <a:rPr lang="es-PE" dirty="0"/>
              <a:t>FASE 2.5 </a:t>
            </a:r>
            <a:br>
              <a:rPr lang="es-PE" dirty="0"/>
            </a:b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74D04-78EA-6078-4B85-206186DDB82B}"/>
              </a:ext>
            </a:extLst>
          </p:cNvPr>
          <p:cNvSpPr txBox="1"/>
          <p:nvPr/>
        </p:nvSpPr>
        <p:spPr>
          <a:xfrm>
            <a:off x="1268773" y="1185479"/>
            <a:ext cx="10507627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Mientras esperamos que termine de crearse la base de datos, </a:t>
            </a:r>
            <a:r>
              <a:rPr lang="es-ES" dirty="0">
                <a:solidFill>
                  <a:srgbClr val="616161"/>
                </a:solidFill>
                <a:latin typeface="Segoe WPC"/>
              </a:rPr>
              <a:t>preparamos nuestro adaptador: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PostgreSQLAdapter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- Implementación completa del puerto </a:t>
            </a:r>
            <a:r>
              <a:rPr lang="es-ES" b="0" i="0" dirty="0" err="1">
                <a:solidFill>
                  <a:srgbClr val="616161"/>
                </a:solidFill>
                <a:effectLst/>
                <a:latin typeface="Segoe WPC"/>
              </a:rPr>
              <a:t>TripRepository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CSVDataLoader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- Utilidad para migrar datos en lotes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Notebook de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setup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- </a:t>
            </a:r>
            <a:r>
              <a:rPr lang="es-ES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02_database_setup.ipynb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con todas las funciones</a:t>
            </a:r>
          </a:p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⏳ Esperando: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Base de datos AWS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termine de crearse (~10-15 minutos)</a:t>
            </a:r>
          </a:p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🔄 Próximo paso: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Obtener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endpoint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de la base de datos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Actualizar configuración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en el notebook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Probar conexión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y migrar datos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🎯 Idea Clave:</a:t>
            </a:r>
          </a:p>
          <a:p>
            <a:pPr algn="l">
              <a:spcAft>
                <a:spcPts val="12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"Implementamos el primer adaptador de nuestra arquitectura hexagonal: el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PostgreSQLAdapter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. Este adaptador implementa el puerto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TripRepository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 y nos permite cambiar de almacenamiento CSV a AWS PostgreSQL sin modificar el dominio del negocio. Esto demuestra el poder del patrón hexagonal para mantener el código de negocio independiente de la infraestructura."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1792667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26DC-748E-46A4-4D86-A16F9EEE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CB1F-5249-C2B3-7536-C0EE8898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</a:t>
            </a:r>
            <a:r>
              <a:rPr lang="en-US" sz="3600" dirty="0"/>
              <a:t>.5</a:t>
            </a:r>
            <a:br>
              <a:rPr lang="es-ES" sz="3600" dirty="0"/>
            </a:b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5382D-6BB0-82D8-3DC2-716C5810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6" y="1286207"/>
            <a:ext cx="10639647" cy="48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3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53A3B-0AFF-BA71-0FB1-C43AC1E9C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CD34-0A24-F86F-F37F-EFFC872B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38695"/>
            <a:ext cx="11360800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✅ </a:t>
            </a:r>
            <a:r>
              <a:rPr lang="es-ES" b="1" dirty="0"/>
              <a:t>📊 </a:t>
            </a:r>
            <a:r>
              <a:rPr lang="es-PE" dirty="0"/>
              <a:t>FASE 2.5 </a:t>
            </a:r>
            <a:br>
              <a:rPr lang="es-PE" dirty="0"/>
            </a:br>
            <a:endParaRPr lang="LID4096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DAC152D-380F-C54F-06BF-67777BC6D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944" y="1025487"/>
            <a:ext cx="9331842" cy="557070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Ahora necesitamos obtener el endpoint de conexión. Sigue estos pasos:</a:t>
            </a:r>
            <a:endParaRPr kumimoji="0" lang="LID4096" altLang="LID4096" sz="28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8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🔗 Paso 1: Obtener el Endpoint de Conexión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Haz clic en "View connection details"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(el botón verde que se ve en la imagen)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Esto te mostrará el 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endpoint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de la base de datos (algo como: 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taxi-duration-db.cluster-xxxxx.us-east-1.rds.amazonaws.com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8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🔧 Paso 2: Actualizar el Notebook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Una vez que tengas el endpoint, vamos a actualizar el notebook. 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Ejecuta la segunda celda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del notebook 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  <a:hlinkClick r:id="rId2"/>
              </a:rPr>
              <a:t>02_database_setup.ipynb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para hacer el setup.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Luego, en la 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celda 4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del notebook, necesitas actualizar esta línea:</a:t>
            </a:r>
            <a:endParaRPr kumimoji="0" lang="LID4096" altLang="LID4096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8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📋 Pasos a seguir: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Haz clic en "View connection details"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y copia el endpoint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Reemplaza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"PONER_AQUI_EL_ENDPOINT_REAL"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en la celda 4 con el endpoint real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Ejecuta las celdas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2, 3 y 4 del notebook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Ejecuta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await test_connection()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en la celda 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8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🔒 Configurar Security Group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También necesitamos configurar el security group para permitir conexiones: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Ve a 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EC2 &gt; Security Groups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en AWS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Busca el security group 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taxi-db-sg</a:t>
            </a:r>
            <a:endParaRPr kumimoji="0" lang="LID4096" altLang="LID4096" sz="16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Agrega una regla 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Inbound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para PostgreSQL (puerto 5432) desde tu IP</a:t>
            </a:r>
          </a:p>
        </p:txBody>
      </p:sp>
    </p:spTree>
    <p:extLst>
      <p:ext uri="{BB962C8B-B14F-4D97-AF65-F5344CB8AC3E}">
        <p14:creationId xmlns:p14="http://schemas.microsoft.com/office/powerpoint/2010/main" val="111015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4E87B-1863-5B37-FB7D-C459AB50C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9CAD-84BF-16B2-F986-EEB38117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38695"/>
            <a:ext cx="11360800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✅ </a:t>
            </a:r>
            <a:r>
              <a:rPr lang="es-ES" b="1" dirty="0"/>
              <a:t>📊 </a:t>
            </a:r>
            <a:r>
              <a:rPr lang="es-PE" dirty="0"/>
              <a:t>FASE 2.5 </a:t>
            </a:r>
            <a:br>
              <a:rPr lang="es-PE" dirty="0"/>
            </a:br>
            <a:endParaRPr lang="LID4096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EE5181F-888F-202A-D25E-E14739AC7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02179"/>
            <a:ext cx="6461185" cy="349837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Configurar Security Group: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Ve a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EC2 &gt; Security Groups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en AWS console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Busca y selecciona 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taxi-db-sg</a:t>
            </a: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Ve a la pestaña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"Inbound rules"</a:t>
            </a: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Haz clic en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"Edit inbound rules"</a:t>
            </a: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Agrega una nueva regla: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Type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PostgreSQL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Port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5432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Source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My IP (esto pondrá tu IP automáticamente)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Guarda los cambios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98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16931-C91A-7EA1-DB66-36C95DA4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Video 50" descr="Box Packages">
            <a:extLst>
              <a:ext uri="{FF2B5EF4-FFF2-40B4-BE49-F238E27FC236}">
                <a16:creationId xmlns:a16="http://schemas.microsoft.com/office/drawing/2014/main" id="{936C5C8D-0D14-8C6E-9358-F708531017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36A8C-E948-A286-CFC2-9436CADC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latin typeface="Amasis MT Pro Black" panose="02040A04050005020304" pitchFamily="18" charset="0"/>
              </a:rPr>
              <a:t>Machine </a:t>
            </a:r>
            <a:r>
              <a:rPr lang="es-ES" sz="5200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latin typeface="Amasis MT Pro Black" panose="02040A04050005020304" pitchFamily="18" charset="0"/>
              </a:rPr>
              <a:t>Learning</a:t>
            </a:r>
            <a:r>
              <a:rPr lang="es-ES" sz="5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latin typeface="Amasis MT Pro Black" panose="02040A04050005020304" pitchFamily="18" charset="0"/>
              </a:rPr>
              <a:t> </a:t>
            </a:r>
            <a:r>
              <a:rPr lang="es-ES" sz="5200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latin typeface="Amasis MT Pro Black" panose="02040A04050005020304" pitchFamily="18" charset="0"/>
              </a:rPr>
              <a:t>Operations</a:t>
            </a:r>
            <a:r>
              <a:rPr lang="es-ES" sz="5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latin typeface="Amasis MT Pro Black" panose="02040A04050005020304" pitchFamily="18" charset="0"/>
              </a:rPr>
              <a:t> (</a:t>
            </a:r>
            <a:r>
              <a:rPr lang="es-ES" sz="5200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latin typeface="Amasis MT Pro Black" panose="02040A04050005020304" pitchFamily="18" charset="0"/>
              </a:rPr>
              <a:t>MLOps</a:t>
            </a:r>
            <a:r>
              <a:rPr lang="es-ES" sz="5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latin typeface="Amasis MT Pro Black" panose="02040A04050005020304" pitchFamily="18" charset="0"/>
              </a:rPr>
              <a:t>)</a:t>
            </a:r>
            <a:endParaRPr lang="LID4096" sz="5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522DD-7468-6E79-64F1-80AC8332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latin typeface="Amasis MT Pro Black" panose="02040A04050005020304" pitchFamily="18" charset="0"/>
                <a:ea typeface="+mj-ea"/>
                <a:cs typeface="+mj-cs"/>
              </a:rPr>
              <a:t>Parte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latin typeface="Amasis MT Pro Black" panose="02040A04050005020304" pitchFamily="18" charset="0"/>
                <a:ea typeface="+mj-ea"/>
                <a:cs typeface="+mj-cs"/>
              </a:rPr>
              <a:t> 2</a:t>
            </a:r>
            <a:endParaRPr lang="LID4096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FFFF"/>
              </a:solidFill>
              <a:latin typeface="Amasis MT Pro Black" panose="02040A040500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732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A5FC2-4473-D2B8-85D9-545C2ADB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BE54-8247-A2B8-C0BD-741C97B7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</a:t>
            </a:r>
            <a:r>
              <a:rPr lang="en-US" sz="3600" dirty="0"/>
              <a:t>.5</a:t>
            </a:r>
            <a:br>
              <a:rPr lang="es-ES" sz="3600" dirty="0"/>
            </a:br>
            <a:endParaRPr lang="LID4096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DEBFE-79C2-68A2-0C50-6C3B084D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602" y="1528497"/>
            <a:ext cx="4448796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8FF37-C6C2-3609-1ECC-F772DDC6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566A-BF03-4CC9-F4D0-849050C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</a:t>
            </a:r>
            <a:r>
              <a:rPr lang="en-US" sz="3600" dirty="0"/>
              <a:t>.5</a:t>
            </a:r>
            <a:br>
              <a:rPr lang="es-ES" sz="3600" dirty="0"/>
            </a:b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BB714-5B8B-22BC-41B6-D19D940B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39" y="993331"/>
            <a:ext cx="7337505" cy="48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0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B4EBB-626E-E0ED-716B-CC9FBEC41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9951-711D-D30A-9B75-DAD5FD8B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</a:t>
            </a:r>
            <a:r>
              <a:rPr lang="en-US" sz="3600" dirty="0"/>
              <a:t>.5</a:t>
            </a:r>
            <a:br>
              <a:rPr lang="es-ES" sz="3600" dirty="0"/>
            </a:br>
            <a:endParaRPr lang="LID4096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09F4-1005-4A02-F40D-AEDB3122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3"/>
          <a:stretch>
            <a:fillRect/>
          </a:stretch>
        </p:blipFill>
        <p:spPr>
          <a:xfrm>
            <a:off x="297097" y="1172868"/>
            <a:ext cx="11018808" cy="2355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2A701-DCB4-5F8F-544C-F3A3A662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84" y="3819977"/>
            <a:ext cx="2867425" cy="2619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1F6A90-FDC7-AD09-9815-C6D16123A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900" y="3819977"/>
            <a:ext cx="5123495" cy="242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59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82E75-339F-2F70-4253-59D08B417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F74F-D57B-302E-9680-7CADDEAA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</a:t>
            </a:r>
            <a:r>
              <a:rPr lang="en-US" sz="3600" dirty="0"/>
              <a:t>.5</a:t>
            </a:r>
            <a:br>
              <a:rPr lang="es-ES" sz="3600" dirty="0"/>
            </a:br>
            <a:endParaRPr lang="LID4096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8F64A-B42F-253C-4A66-3DFC64BA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1" y="1255342"/>
            <a:ext cx="9871494" cy="43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5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560A8-B87E-7A20-17AC-79B80019C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0073-6519-B758-DECD-6C2EA0A9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</a:t>
            </a:r>
            <a:r>
              <a:rPr lang="en-US" sz="3600" dirty="0"/>
              <a:t>.5</a:t>
            </a:r>
            <a:br>
              <a:rPr lang="es-ES" sz="3600" dirty="0"/>
            </a:b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2CE42-2CBB-E8C4-7AE3-924CF3D4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1507449"/>
            <a:ext cx="9814447" cy="40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2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4AE3C-62BB-0BD7-C532-856A13C40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331A-DF2D-B1E4-7694-38543C74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</a:t>
            </a:r>
            <a:r>
              <a:rPr lang="en-US" sz="3600" dirty="0"/>
              <a:t>.5</a:t>
            </a:r>
            <a:br>
              <a:rPr lang="es-ES" sz="3600" dirty="0"/>
            </a:br>
            <a:endParaRPr lang="LID4096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08241-02F2-1D77-A705-D26461FF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1633287"/>
            <a:ext cx="9707330" cy="35914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A38E2F-32CD-ED6D-89CC-E12E2F4F7FB4}"/>
              </a:ext>
            </a:extLst>
          </p:cNvPr>
          <p:cNvCxnSpPr/>
          <p:nvPr/>
        </p:nvCxnSpPr>
        <p:spPr>
          <a:xfrm flipH="1">
            <a:off x="7246189" y="1423358"/>
            <a:ext cx="1259456" cy="2311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966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5ACB8-AB38-6C91-8E25-CE6267B7C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D20A-ED82-C72C-24C7-8DC46CA5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38695"/>
            <a:ext cx="11360800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✅ </a:t>
            </a:r>
            <a:r>
              <a:rPr lang="es-ES" b="1" dirty="0"/>
              <a:t>📊 </a:t>
            </a:r>
            <a:r>
              <a:rPr lang="es-PE" dirty="0"/>
              <a:t>FASE 2.5 </a:t>
            </a:r>
            <a:br>
              <a:rPr lang="es-PE" dirty="0"/>
            </a:br>
            <a:endParaRPr lang="LID4096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8CD70E-83FE-7672-F1DF-4C9877906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07" y="902295"/>
            <a:ext cx="4937185" cy="212877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2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🧪 Una vez que veas "Available", ejecuta esto: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9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Agregar instrucciones claras sobre qué hacer antes de ejecutar test_connection()</a:t>
            </a:r>
            <a:endParaRPr kumimoji="0" lang="LID4096" altLang="LID4096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2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2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📝 Resumen de lo que debes hacer AHORA: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9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9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1️⃣ Verificar AWS (5-10 minutos)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9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Ve a AWS Console → 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9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Busca </a:t>
            </a:r>
            <a:r>
              <a:rPr kumimoji="0" lang="LID4096" altLang="LID4096" sz="9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taxi-duration-db</a:t>
            </a:r>
            <a:endParaRPr kumimoji="0" lang="LID4096" altLang="LID4096" sz="9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9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Espera hasta que diga "Available"</a:t>
            </a:r>
            <a:endParaRPr kumimoji="0" lang="LID4096" altLang="LID4096" sz="9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9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9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2️⃣ Probar conexión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9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Una vez que veas "Available", ejecuta esta celda: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55522BB-A7EC-F2F7-7495-2431F3939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118" y="2730985"/>
            <a:ext cx="2875472" cy="60016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4B83CD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test_connection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0431FA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LID4096" altLang="LID4096" sz="9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6F8ED6-26DB-1014-B872-F789BD441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769" y="1068051"/>
            <a:ext cx="3460727" cy="74377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9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9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9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3️⃣ Si la conexión es exitosa, continúa con: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BE1C45F-D0AA-6732-21AE-669AF5C3C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413" y="1867296"/>
            <a:ext cx="3893387" cy="60016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4B83CD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create_database_schema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0431FA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LID4096" altLang="LID4096" sz="15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336ECA0-BED1-2EAC-5DE3-D43A0F022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412" y="2284559"/>
            <a:ext cx="3893388" cy="60016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4B83CD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migrate_csv_data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0431F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AB6526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0431FA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LID4096" altLang="LID4096" sz="15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F7FB0AD-F671-B1C6-9F8A-C15EB1DE9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411" y="2653682"/>
            <a:ext cx="3893389" cy="60016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4B83CD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validate_migrated_data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0431FA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LID4096" altLang="LID4096" sz="9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56CB98-7072-BBA1-910A-EC9AA2CC4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726" y="3940600"/>
            <a:ext cx="6277348" cy="156961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8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🎯 ¿Por qué este orden?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AWS RDS tarda tiempo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en crear la instancia (5-15 minutos)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No puedes conectarte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hasta que esté "Available"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El Security Group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debe estar configurado correctamente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Una vez conectado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, todo fluye automáticamente</a:t>
            </a:r>
          </a:p>
        </p:txBody>
      </p:sp>
    </p:spTree>
    <p:extLst>
      <p:ext uri="{BB962C8B-B14F-4D97-AF65-F5344CB8AC3E}">
        <p14:creationId xmlns:p14="http://schemas.microsoft.com/office/powerpoint/2010/main" val="3120975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59539-0BB0-CAE9-05D7-8DDC38581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8126-5303-3E01-8FE1-329F41EE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3869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2.5 </a:t>
            </a:r>
            <a:br>
              <a:rPr lang="es-PE" sz="3600" dirty="0"/>
            </a:br>
            <a:endParaRPr lang="LID4096" sz="36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ACBBD6-29CE-38B0-F352-269B7FBA8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85" y="1036407"/>
            <a:ext cx="6130506" cy="448326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 Resultados exitosos: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 Conexión AWS PostgreSQL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Conectado exitosamente a PostgreSQL 17.4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Endpoint configurado correctamente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 Esquema de base de datos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Tablas 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taxi_trips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y 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predictions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creadas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Índices optimizados aplicados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 Migración de datos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49,719 viajes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migrados exitosamente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Datos limpios del CSV (de 50,000 originales)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Proceso de lotes funcionando perfectamente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 Validación de datos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Duración promedio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13.9 minutos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Pasajeros promedio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1.7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Rango temporal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Enero a Junio 2016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2 vendors únicos</a:t>
            </a: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629532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D0207-78AE-05E9-844A-A3E9EC5F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473A-BBB3-5716-B98A-3E0DE2EE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3869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2.5 </a:t>
            </a:r>
            <a:br>
              <a:rPr lang="es-PE" sz="3600" dirty="0"/>
            </a:br>
            <a:endParaRPr lang="LID4096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42909-335B-1CE7-8E78-E7F4C293E69C}"/>
              </a:ext>
            </a:extLst>
          </p:cNvPr>
          <p:cNvSpPr txBox="1"/>
          <p:nvPr/>
        </p:nvSpPr>
        <p:spPr>
          <a:xfrm>
            <a:off x="1956299" y="1840903"/>
            <a:ext cx="76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📊 CSV Data → 🔄 Data Cleaning → 🗄️ AWS PostgreSQL → ✅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AEE7A-B8DE-4AFA-6465-A9566171F9EE}"/>
              </a:ext>
            </a:extLst>
          </p:cNvPr>
          <p:cNvSpPr txBox="1"/>
          <p:nvPr/>
        </p:nvSpPr>
        <p:spPr>
          <a:xfrm>
            <a:off x="994194" y="118693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🏗️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Arquitectura lograda: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31AB280-3204-A3D2-0EBA-7994AFD9C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172" y="2983634"/>
            <a:ext cx="8117457" cy="147732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Arquitectura Hexagonal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El 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PostgreSQLAdapter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implementa perfectamente el puerto 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TripRepository</a:t>
            </a: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Escalabilidad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De CSV local a base de datos en la nube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Calidad de datos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Validación y limpieza automática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MLOps real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Infraestructura preparada para producción</a:t>
            </a:r>
          </a:p>
        </p:txBody>
      </p:sp>
    </p:spTree>
    <p:extLst>
      <p:ext uri="{BB962C8B-B14F-4D97-AF65-F5344CB8AC3E}">
        <p14:creationId xmlns:p14="http://schemas.microsoft.com/office/powerpoint/2010/main" val="2290714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125AF-8886-D252-87CD-381AABF1B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9F8E-C162-4236-F3A6-22CC0186F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3: </a:t>
            </a:r>
            <a:r>
              <a:rPr lang="es-PE" sz="3600" dirty="0" err="1"/>
              <a:t>MLflow</a:t>
            </a:r>
            <a:r>
              <a:rPr lang="es-PE" sz="3600" dirty="0"/>
              <a:t> + Entrenamiento de Modelos</a:t>
            </a:r>
            <a:br>
              <a:rPr lang="es-PE" sz="3600" dirty="0"/>
            </a:br>
            <a:endParaRPr lang="LID4096" sz="36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F94E5C5-F812-D627-DBEB-7304AAAEC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733" y="1124219"/>
            <a:ext cx="7598534" cy="479103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📋 Objetivos de FASE 3: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4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1. 🔬 MLflow Tracking Server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Configurar MLflow para rastrear experimentos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Registrar métricas, parámetros y modelos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Comparar diferentes algoritmos y hiperparámetros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4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2. 🤖 Adaptador de Machine Learning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Implementar 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MLModelService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del puerto que ya definimos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Usar scikit-learn para modelos de regresión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Feature engineering automatizado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4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3. 📊 Pipeline de Entrenamiento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Extraer datos desde PostgreSQL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Generar features (distancia, hora del día, día de semana)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Entrenar múltiples modelos (Random Forest, XGBoost, Linear Regression)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Validar y seleccionar el mejor modelo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4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4. 💾 Persistencia de Modelos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Guardar modelos entrenados en MLflow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Versionado automático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Metadata de experimentos</a:t>
            </a:r>
          </a:p>
        </p:txBody>
      </p:sp>
    </p:spTree>
    <p:extLst>
      <p:ext uri="{BB962C8B-B14F-4D97-AF65-F5344CB8AC3E}">
        <p14:creationId xmlns:p14="http://schemas.microsoft.com/office/powerpoint/2010/main" val="10266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76AF-8938-754A-0351-A046F6DF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55653"/>
            <a:ext cx="11360800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✅ </a:t>
            </a:r>
            <a:r>
              <a:rPr lang="es-ES" b="1" dirty="0"/>
              <a:t>📊 </a:t>
            </a:r>
            <a:r>
              <a:rPr lang="es-ES" sz="4000" dirty="0"/>
              <a:t>Recursos base para esta sesión: </a:t>
            </a:r>
            <a:r>
              <a:rPr lang="es-ES" sz="4000" dirty="0" err="1"/>
              <a:t>MLOps</a:t>
            </a:r>
            <a:endParaRPr lang="LID4096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59A97E8-6455-22AA-30BE-363B23E9E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84" y="1575405"/>
            <a:ext cx="635826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📚 Libro: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Libro: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Machine Learning Systems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Chip Huyen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Idea clave: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“Este libro acompaña todo el curso y explica, paso a paso, cómo diseñar sistemas ML listos para producción.”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0D623BB-DAA8-A23B-1C6A-20E3DEA47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84" y="3710762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9DAC86F-3EE9-E979-DDEA-A2C8DFCAB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84" y="4268994"/>
            <a:ext cx="635826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🌐 Sitio web: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Página web: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https://ml-ops.org/</a:t>
            </a:r>
            <a:r>
              <a:rPr kumimoji="0" lang="en-US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Idea clave: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“Este portal resume prácticas y principios MLOps de forma visual y simple. Toda la parte de ciclo iterativo y fases sale de ahí.”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69C10F-791A-4EBB-E3B7-4CF9A1B5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603" y="1411079"/>
            <a:ext cx="1457913" cy="2195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3C1ACC-7C1B-E17A-28A1-F1FA0D3D4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174" y="4060486"/>
            <a:ext cx="4465226" cy="22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1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1FC89-F004-2E46-4035-DACFD215D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2268-A445-E7D0-0885-4AE375A9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3</a:t>
            </a:r>
            <a:br>
              <a:rPr lang="es-PE" sz="3600" dirty="0"/>
            </a:br>
            <a:endParaRPr lang="LID4096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6E878-0395-27FA-3B27-1E902AD0BF58}"/>
              </a:ext>
            </a:extLst>
          </p:cNvPr>
          <p:cNvSpPr txBox="1"/>
          <p:nvPr/>
        </p:nvSpPr>
        <p:spPr>
          <a:xfrm>
            <a:off x="821666" y="712005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🏗️ Arquitectura que vamos a implementar: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0C824-C75B-895D-08C2-6268AB09FAD5}"/>
              </a:ext>
            </a:extLst>
          </p:cNvPr>
          <p:cNvSpPr txBox="1"/>
          <p:nvPr/>
        </p:nvSpPr>
        <p:spPr>
          <a:xfrm>
            <a:off x="1623923" y="1535372"/>
            <a:ext cx="9566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🗄️ PostgreSQL → 🔄 Feature Engineering → 🤖 ML Training → 📊 MLflow → 💾 Model Registry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99165-D42C-01DC-42E6-B827F04CD6F7}"/>
              </a:ext>
            </a:extLst>
          </p:cNvPr>
          <p:cNvSpPr txBox="1"/>
          <p:nvPr/>
        </p:nvSpPr>
        <p:spPr>
          <a:xfrm>
            <a:off x="629728" y="2460306"/>
            <a:ext cx="68234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MLOps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Fundamentals: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Experiment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tracking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Cómo rastrear y comparar experimentos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Model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versioning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Versionado automático de modelos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Reproducibilidad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Mismos resultados en diferentes ejecuciones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Arquitectura Hexagonal: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Separation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of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concerns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ML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logic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separado de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infrastructure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Testability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Cada adaptador se puede probar independientemente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Flexibility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Fácil cambiar de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scikit-learn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a otro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framework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B30C6-5DAF-BD98-15FD-9F49174DC4DE}"/>
              </a:ext>
            </a:extLst>
          </p:cNvPr>
          <p:cNvSpPr txBox="1"/>
          <p:nvPr/>
        </p:nvSpPr>
        <p:spPr>
          <a:xfrm>
            <a:off x="7666174" y="2511901"/>
            <a:ext cx="3812515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🎯 Lo que vamos a lograr: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3 modelos entrenados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(</a:t>
            </a:r>
            <a:r>
              <a:rPr lang="es-ES" b="0" i="0" dirty="0" err="1">
                <a:solidFill>
                  <a:srgbClr val="616161"/>
                </a:solidFill>
                <a:effectLst/>
                <a:latin typeface="Segoe WPC"/>
              </a:rPr>
              <a:t>RandomForest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, </a:t>
            </a:r>
            <a:r>
              <a:rPr lang="es-ES" b="0" i="0" dirty="0" err="1">
                <a:solidFill>
                  <a:srgbClr val="616161"/>
                </a:solidFill>
                <a:effectLst/>
                <a:latin typeface="Segoe WPC"/>
              </a:rPr>
              <a:t>XGBoost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, </a:t>
            </a:r>
            <a:r>
              <a:rPr lang="es-ES" b="0" i="0" dirty="0" err="1">
                <a:solidFill>
                  <a:srgbClr val="616161"/>
                </a:solidFill>
                <a:effectLst/>
                <a:latin typeface="Segoe WPC"/>
              </a:rPr>
              <a:t>LinearRegression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 tracking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de todos los experimentos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Comparación automática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de métricas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Selección del mejor modelo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UI visual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para ver los resultados</a:t>
            </a:r>
          </a:p>
        </p:txBody>
      </p:sp>
    </p:spTree>
    <p:extLst>
      <p:ext uri="{BB962C8B-B14F-4D97-AF65-F5344CB8AC3E}">
        <p14:creationId xmlns:p14="http://schemas.microsoft.com/office/powerpoint/2010/main" val="231237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90007-4641-1B64-BBAC-51A7A38D3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CD2-A57D-4BD1-A161-4F24BFAD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3</a:t>
            </a:r>
            <a:br>
              <a:rPr lang="es-PE" sz="3600" dirty="0"/>
            </a:br>
            <a:endParaRPr lang="LID4096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5E338-3D36-9DD4-66D5-7296EEF37091}"/>
              </a:ext>
            </a:extLst>
          </p:cNvPr>
          <p:cNvSpPr txBox="1"/>
          <p:nvPr/>
        </p:nvSpPr>
        <p:spPr>
          <a:xfrm>
            <a:off x="526212" y="2192725"/>
            <a:ext cx="4977442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s-ES" b="1" dirty="0">
                <a:solidFill>
                  <a:srgbClr val="616161"/>
                </a:solidFill>
                <a:latin typeface="Segoe WPC"/>
              </a:rPr>
              <a:t>Revisar el notebook: </a:t>
            </a:r>
            <a:r>
              <a:rPr lang="en-US" dirty="0"/>
              <a:t>03_mlflow_training.ipynb</a:t>
            </a:r>
            <a:endParaRPr lang="es-ES" dirty="0">
              <a:solidFill>
                <a:srgbClr val="616161"/>
              </a:solidFill>
              <a:latin typeface="Segoe WPC"/>
            </a:endParaRPr>
          </a:p>
          <a:p>
            <a:r>
              <a:rPr lang="en-VI" b="1" dirty="0"/>
              <a:t>🚀 </a:t>
            </a:r>
            <a:r>
              <a:rPr lang="es-PE" b="1" dirty="0"/>
              <a:t>paso a paso:</a:t>
            </a:r>
          </a:p>
          <a:p>
            <a:r>
              <a:rPr lang="es-PE" b="1" dirty="0"/>
              <a:t>Paso 1: Ejecutar </a:t>
            </a:r>
            <a:r>
              <a:rPr lang="es-PE" b="1" dirty="0" err="1"/>
              <a:t>Setup</a:t>
            </a:r>
            <a:endParaRPr lang="es-PE" b="1" dirty="0"/>
          </a:p>
          <a:p>
            <a:r>
              <a:rPr lang="es-PE" b="1" dirty="0"/>
              <a:t>Paso 2: Configurar </a:t>
            </a:r>
            <a:r>
              <a:rPr lang="es-PE" b="1" dirty="0" err="1"/>
              <a:t>MLflow</a:t>
            </a:r>
            <a:endParaRPr lang="es-PE" b="1" dirty="0"/>
          </a:p>
          <a:p>
            <a:r>
              <a:rPr lang="es-PE" b="1" dirty="0"/>
              <a:t>Paso 3: Preparar </a:t>
            </a:r>
            <a:r>
              <a:rPr lang="es-PE" b="1" dirty="0" err="1"/>
              <a:t>Feature</a:t>
            </a:r>
            <a:r>
              <a:rPr lang="es-PE" b="1" dirty="0"/>
              <a:t> </a:t>
            </a:r>
            <a:r>
              <a:rPr lang="es-PE" b="1" dirty="0" err="1"/>
              <a:t>Engineering</a:t>
            </a:r>
            <a:endParaRPr lang="es-PE" b="1" dirty="0"/>
          </a:p>
          <a:p>
            <a:r>
              <a:rPr lang="es-PE" b="1" dirty="0"/>
              <a:t>Paso 4: Preparar Pipeline de Entrenamiento</a:t>
            </a:r>
          </a:p>
          <a:p>
            <a:r>
              <a:rPr lang="es-PE" b="1" dirty="0"/>
              <a:t>Paso 5: ¡EJECUTAR LOS EXPERIMENTOS! </a:t>
            </a:r>
            <a:r>
              <a:rPr lang="en-VI" b="1" dirty="0"/>
              <a:t>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24417-CD36-425D-FD86-4D55ECCC7898}"/>
              </a:ext>
            </a:extLst>
          </p:cNvPr>
          <p:cNvSpPr txBox="1"/>
          <p:nvPr/>
        </p:nvSpPr>
        <p:spPr>
          <a:xfrm>
            <a:off x="6636394" y="1809792"/>
            <a:ext cx="5029393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🎉 ¡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ÉXITO TOTAL! FASE 3 COMPLETADA</a:t>
            </a:r>
          </a:p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📊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Resultados increíbles:</a:t>
            </a:r>
          </a:p>
          <a:p>
            <a:pPr algn="l">
              <a:spcAft>
                <a:spcPts val="12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🏆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MEJOR MODELO: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RandomForest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RMSE: 6.62 minutos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(error promedio)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MAE: 4.27 minutos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(error absoluto)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R²: 0.681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(68.1% de varianza explicada)</a:t>
            </a:r>
          </a:p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📈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Comparación de modelos:</a:t>
            </a:r>
          </a:p>
          <a:p>
            <a:pPr algn="l">
              <a:buFont typeface="+mj-lt"/>
              <a:buAutoNum type="arabicPeriod"/>
            </a:pP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RandomForest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6.62 min RMSE </a:t>
            </a: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0" i="1" dirty="0">
                <a:solidFill>
                  <a:srgbClr val="616161"/>
                </a:solidFill>
                <a:effectLst/>
                <a:latin typeface="Segoe WPC"/>
              </a:rPr>
              <a:t>Ganador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XGBoost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6.85 min RMSE</a:t>
            </a:r>
          </a:p>
          <a:p>
            <a:pPr algn="l">
              <a:buFont typeface="+mj-lt"/>
              <a:buAutoNum type="arabicPeriod"/>
            </a:pP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LinearRegression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7.47 min RMSE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7B609EE-9A2A-A83E-9A16-7274292FD651}"/>
              </a:ext>
            </a:extLst>
          </p:cNvPr>
          <p:cNvSpPr/>
          <p:nvPr/>
        </p:nvSpPr>
        <p:spPr>
          <a:xfrm>
            <a:off x="5400136" y="2889849"/>
            <a:ext cx="888521" cy="89714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2392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898A-266F-5316-A6E0-8A535A6F1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3C71-9643-5723-4BB4-AF546899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3</a:t>
            </a:r>
            <a:br>
              <a:rPr lang="es-PE" sz="3600" dirty="0"/>
            </a:br>
            <a:endParaRPr lang="LID4096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7CEC6-3DA3-F728-0429-299F208F98F3}"/>
              </a:ext>
            </a:extLst>
          </p:cNvPr>
          <p:cNvSpPr txBox="1"/>
          <p:nvPr/>
        </p:nvSpPr>
        <p:spPr>
          <a:xfrm>
            <a:off x="420438" y="1988757"/>
            <a:ext cx="4056671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🔬 ¡Ahora puedes ver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 UI!</a:t>
            </a:r>
          </a:p>
          <a:p>
            <a:pPr algn="l">
              <a:spcAft>
                <a:spcPts val="1200"/>
              </a:spcAft>
              <a:buNone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Ejecuta este comando en una terminal:</a:t>
            </a:r>
          </a:p>
          <a:p>
            <a:pPr>
              <a:spcAft>
                <a:spcPts val="1200"/>
              </a:spcAft>
            </a:pPr>
            <a:r>
              <a:rPr lang="es-PE" b="1" dirty="0" err="1"/>
              <a:t>mlflow</a:t>
            </a:r>
            <a:r>
              <a:rPr lang="es-PE" dirty="0"/>
              <a:t> </a:t>
            </a:r>
            <a:r>
              <a:rPr lang="es-PE" dirty="0" err="1"/>
              <a:t>ui</a:t>
            </a:r>
            <a:r>
              <a:rPr lang="es-PE" dirty="0"/>
              <a:t> --</a:t>
            </a:r>
            <a:r>
              <a:rPr lang="es-PE" dirty="0" err="1"/>
              <a:t>backend</a:t>
            </a:r>
            <a:r>
              <a:rPr lang="es-PE" dirty="0"/>
              <a:t>-store-</a:t>
            </a:r>
            <a:r>
              <a:rPr lang="es-PE" dirty="0" err="1"/>
              <a:t>uri</a:t>
            </a:r>
            <a:r>
              <a:rPr lang="es-PE" dirty="0"/>
              <a:t> sqlite:///mlflow.db</a:t>
            </a:r>
          </a:p>
          <a:p>
            <a:pPr>
              <a:spcAft>
                <a:spcPts val="1200"/>
              </a:spcAft>
            </a:pPr>
            <a:r>
              <a:rPr lang="es-ES" dirty="0"/>
              <a:t>Luego ve a: </a:t>
            </a:r>
            <a:r>
              <a:rPr lang="es-ES" dirty="0">
                <a:hlinkClick r:id="rId2"/>
              </a:rPr>
              <a:t>http://localhost:5000</a:t>
            </a:r>
            <a:endParaRPr lang="es-ES" dirty="0">
              <a:solidFill>
                <a:srgbClr val="616161"/>
              </a:solidFill>
              <a:latin typeface="Segoe WP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8E018-5486-FF7C-33BC-59BE392A31BB}"/>
              </a:ext>
            </a:extLst>
          </p:cNvPr>
          <p:cNvSpPr txBox="1"/>
          <p:nvPr/>
        </p:nvSpPr>
        <p:spPr>
          <a:xfrm>
            <a:off x="3178375" y="127380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616161"/>
                </a:solidFill>
                <a:effectLst/>
                <a:latin typeface="Segoe WPC"/>
              </a:rPr>
              <a:t>Ver MLflow UI</a:t>
            </a:r>
            <a:r>
              <a:rPr lang="pt-BR" b="0" i="0" dirty="0">
                <a:solidFill>
                  <a:srgbClr val="616161"/>
                </a:solidFill>
                <a:effectLst/>
                <a:latin typeface="Segoe WPC"/>
              </a:rPr>
              <a:t> para explorar experimentos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8A4FC1-C733-AF88-B5B7-C7B66BDDB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917" y="1988757"/>
            <a:ext cx="6922622" cy="35037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AE17D8-4956-1519-B9CC-82DD60E297D5}"/>
              </a:ext>
            </a:extLst>
          </p:cNvPr>
          <p:cNvSpPr txBox="1"/>
          <p:nvPr/>
        </p:nvSpPr>
        <p:spPr>
          <a:xfrm>
            <a:off x="420438" y="4382891"/>
            <a:ext cx="6094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🏗️ El "Big Picture" de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 en producción:</a:t>
            </a:r>
          </a:p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Modo Desarrollo: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7448F-7223-51D9-C5E5-4EF48E633285}"/>
              </a:ext>
            </a:extLst>
          </p:cNvPr>
          <p:cNvSpPr txBox="1"/>
          <p:nvPr/>
        </p:nvSpPr>
        <p:spPr>
          <a:xfrm>
            <a:off x="2978270" y="521918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Jupyter → MLflow SQLite → MLflow UI (localhost:5000)</a:t>
            </a:r>
          </a:p>
        </p:txBody>
      </p:sp>
    </p:spTree>
    <p:extLst>
      <p:ext uri="{BB962C8B-B14F-4D97-AF65-F5344CB8AC3E}">
        <p14:creationId xmlns:p14="http://schemas.microsoft.com/office/powerpoint/2010/main" val="2451008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1CF93-B8FF-FFA5-06DE-048B3AB8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D33C-7D63-F5EF-4C89-C434ACDC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4: </a:t>
            </a:r>
            <a:r>
              <a:rPr lang="es-PE" sz="3600" dirty="0" err="1"/>
              <a:t>Dashboard</a:t>
            </a:r>
            <a:r>
              <a:rPr lang="es-PE" sz="3600" dirty="0"/>
              <a:t> </a:t>
            </a:r>
            <a:r>
              <a:rPr lang="es-PE" sz="3600" dirty="0" err="1"/>
              <a:t>Streamlit</a:t>
            </a:r>
            <a:r>
              <a:rPr lang="es-PE" sz="3600" dirty="0"/>
              <a:t> con </a:t>
            </a:r>
            <a:r>
              <a:rPr lang="es-PE" sz="3600" dirty="0" err="1"/>
              <a:t>MLflow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4109B-97B4-C336-B855-68D42D69AB6A}"/>
              </a:ext>
            </a:extLst>
          </p:cNvPr>
          <p:cNvSpPr txBox="1"/>
          <p:nvPr/>
        </p:nvSpPr>
        <p:spPr>
          <a:xfrm>
            <a:off x="3178375" y="127380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616161"/>
                </a:solidFill>
                <a:effectLst/>
                <a:latin typeface="Segoe WPC"/>
              </a:rPr>
              <a:t>Ver MLflow UI</a:t>
            </a:r>
            <a:r>
              <a:rPr lang="pt-BR" b="0" i="0" dirty="0">
                <a:solidFill>
                  <a:srgbClr val="616161"/>
                </a:solidFill>
                <a:effectLst/>
                <a:latin typeface="Segoe WPC"/>
              </a:rPr>
              <a:t> para explorar experimentos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47C9F-F651-B71B-C188-9A340CD4D84E}"/>
              </a:ext>
            </a:extLst>
          </p:cNvPr>
          <p:cNvSpPr txBox="1"/>
          <p:nvPr/>
        </p:nvSpPr>
        <p:spPr>
          <a:xfrm>
            <a:off x="485236" y="198875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Modo Producción: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EDD42-F3BF-0B91-307C-0F246085BE9B}"/>
              </a:ext>
            </a:extLst>
          </p:cNvPr>
          <p:cNvSpPr txBox="1"/>
          <p:nvPr/>
        </p:nvSpPr>
        <p:spPr>
          <a:xfrm>
            <a:off x="1570007" y="2519048"/>
            <a:ext cx="8037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Scripts automatizados → MLflow Server → Dashboard Streamlit → API FastAPI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50CFF-7679-AD1A-F576-61487AC07BB3}"/>
              </a:ext>
            </a:extLst>
          </p:cNvPr>
          <p:cNvSpPr txBox="1"/>
          <p:nvPr/>
        </p:nvSpPr>
        <p:spPr>
          <a:xfrm>
            <a:off x="2426179" y="3418671"/>
            <a:ext cx="609456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FASE 4: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 automático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que lee experimentos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Comparación visual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de modelos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Métricas en tiempo real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Selección del mejor modelo automática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08942-FF9F-5E3B-CB59-DBA1B1CAD8CF}"/>
              </a:ext>
            </a:extLst>
          </p:cNvPr>
          <p:cNvSpPr txBox="1"/>
          <p:nvPr/>
        </p:nvSpPr>
        <p:spPr>
          <a:xfrm>
            <a:off x="424851" y="4930798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Esto completaría el pipeline </a:t>
            </a:r>
            <a:r>
              <a:rPr lang="es-ES" b="0" i="0" dirty="0" err="1">
                <a:solidFill>
                  <a:srgbClr val="616161"/>
                </a:solidFill>
                <a:effectLst/>
                <a:latin typeface="Segoe WPC"/>
              </a:rPr>
              <a:t>end-to-end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: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7EF68-16D0-8FD5-5AB7-41D519551395}"/>
              </a:ext>
            </a:extLst>
          </p:cNvPr>
          <p:cNvSpPr txBox="1"/>
          <p:nvPr/>
        </p:nvSpPr>
        <p:spPr>
          <a:xfrm>
            <a:off x="2022893" y="5461089"/>
            <a:ext cx="7131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PostgreSQL → MLflow → Streamlit Dashboard → FastAPI → Producción</a:t>
            </a:r>
          </a:p>
        </p:txBody>
      </p:sp>
    </p:spTree>
    <p:extLst>
      <p:ext uri="{BB962C8B-B14F-4D97-AF65-F5344CB8AC3E}">
        <p14:creationId xmlns:p14="http://schemas.microsoft.com/office/powerpoint/2010/main" val="672965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0C715-AC17-C2AC-07D0-9AEE00950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9AF4-C46E-9332-9DA8-4612F4CA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64C31-840D-0ED6-D0C5-EED43E4A8729}"/>
              </a:ext>
            </a:extLst>
          </p:cNvPr>
          <p:cNvSpPr txBox="1"/>
          <p:nvPr/>
        </p:nvSpPr>
        <p:spPr>
          <a:xfrm>
            <a:off x="467983" y="1554055"/>
            <a:ext cx="54238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Creación de Python script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completo (</a:t>
            </a:r>
            <a:r>
              <a:rPr lang="es-PE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04_streamlit_dashboard.py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interactivo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con 4 vistas especializadas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Integración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API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programática (sin dependencia de UI manual)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Métricas ejecutivas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en tiempo real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Comparación automática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de modelos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Análisis de datos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de producción desde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Simulador de predicciones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interactivo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ED641-89DB-1F2C-04EB-0BCC345F6877}"/>
              </a:ext>
            </a:extLst>
          </p:cNvPr>
          <p:cNvSpPr txBox="1"/>
          <p:nvPr/>
        </p:nvSpPr>
        <p:spPr>
          <a:xfrm>
            <a:off x="5566195" y="1306643"/>
            <a:ext cx="6094562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🎨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CARACTERÍSTICAS TÉCNICAS DEL DASHBOARD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+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Plotly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para visualizaciones profesionales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MLflow.tracking.MlflowClient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para acceso programático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Asyncpg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para consultas PostgreSQL asíncronas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CSS personalizado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y diseño responsivo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Cache inteligente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para optimizar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4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vistas especializadas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📈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Overview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General (métricas ejecutivas)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🤖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Comparación de Modelos (análisis detallado)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📊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Análisis de Datos (estadísticas PostgreSQL)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🎯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Simulador en Tiempo Real (predicciones interactivas)</a:t>
            </a:r>
          </a:p>
        </p:txBody>
      </p:sp>
    </p:spTree>
    <p:extLst>
      <p:ext uri="{BB962C8B-B14F-4D97-AF65-F5344CB8AC3E}">
        <p14:creationId xmlns:p14="http://schemas.microsoft.com/office/powerpoint/2010/main" val="312950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C85FE-D623-6260-DB0D-1FD76E7AD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BBEE-6597-2E44-371F-C89B1C05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87031EA-07FA-3696-5FCE-7D2D59FD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56" y="1042257"/>
            <a:ext cx="3450567" cy="37444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2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🚀 EJECUCIÓN DEL DASHBOARD STREAMLIT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9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Comando en Terminal: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0755580-7144-DFD6-339A-6ED57AD3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545" y="1093537"/>
            <a:ext cx="7686138" cy="32316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1" i="0" u="none" strike="noStrike" cap="none" normalizeH="0" baseline="0" dirty="0">
                <a:ln>
                  <a:noFill/>
                </a:ln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ds_env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LID4096" altLang="LID4096" sz="1500" b="1" i="0" u="none" strike="noStrike" cap="none" normalizeH="0" baseline="0" dirty="0">
                <a:ln>
                  <a:noFill/>
                </a:ln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04_streamlit_dashboard.py</a:t>
            </a:r>
            <a:endParaRPr kumimoji="0" lang="LID4096" altLang="LID4096" sz="9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D24D2A4-4AF1-671B-4AF9-C48810AEE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587" y="1936283"/>
            <a:ext cx="10020825" cy="298543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48" tIns="0" rIns="6348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Resultado: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URL Local: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  <a:hlinkClick r:id="rId2"/>
              </a:rPr>
              <a:t>http://localhost:8501</a:t>
            </a: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URL Red: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  <a:hlinkClick r:id="rId2"/>
              </a:rPr>
              <a:t>http://192.168.1.6:8501</a:t>
            </a: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Estado: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Dashboard ejecutándose en background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¿Por qué este comando específico?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source activate ds_env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Activa el ambiente conda con las dependencias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&amp;&amp;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Ejecuta el siguiente comando solo si el anterior fue exitoso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streamlit run 04_streamlit_dashboard.py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Lanza el dashboard programático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Punto </a:t>
            </a:r>
            <a:r>
              <a:rPr kumimoji="0" lang="en-US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Clave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"Un solo comando que activa el ambiente y lanza el dashboard profesional de MLOps, eliminando la necesidad de navegación manual por localhost de MLflow"</a:t>
            </a:r>
            <a:endParaRPr kumimoji="0" lang="LID4096" altLang="LID4096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2233590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F7B77-FCA1-2914-F234-DDC0AD708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41E1-E722-2107-71DA-BD795B45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EF94B-B1CC-507A-0740-E42401E96862}"/>
              </a:ext>
            </a:extLst>
          </p:cNvPr>
          <p:cNvSpPr txBox="1"/>
          <p:nvPr/>
        </p:nvSpPr>
        <p:spPr>
          <a:xfrm>
            <a:off x="286828" y="2210616"/>
            <a:ext cx="311197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2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Resultado Visual: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El dashboard muestra automáticamente:</a:t>
            </a:r>
            <a:endParaRPr kumimoji="0" lang="LID4096" altLang="LID4096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🤖 </a:t>
            </a:r>
            <a:r>
              <a:rPr kumimoji="0" lang="LID4096" altLang="LID4096" sz="12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3 Experimentos</a:t>
            </a: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desde </a:t>
            </a: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  <a:hlinkClick r:id="rId2"/>
              </a:rPr>
              <a:t>MLflow.db</a:t>
            </a:r>
            <a:endParaRPr kumimoji="0" lang="LID4096" altLang="LID4096" sz="12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🏆 </a:t>
            </a:r>
            <a:r>
              <a:rPr kumimoji="0" lang="LID4096" altLang="LID4096" sz="12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Mejor modelo:</a:t>
            </a: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RandomForest (6.62 min RMSE)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📊 </a:t>
            </a:r>
            <a:r>
              <a:rPr kumimoji="0" lang="LID4096" altLang="LID4096" sz="12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Comparación automática</a:t>
            </a: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de modelos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📈 </a:t>
            </a:r>
            <a:r>
              <a:rPr kumimoji="0" lang="LID4096" altLang="LID4096" sz="12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Análisis en tiempo real</a:t>
            </a: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de PostgreSQL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🎯 </a:t>
            </a:r>
            <a:r>
              <a:rPr kumimoji="0" lang="LID4096" altLang="LID4096" sz="12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Simulador interactivo</a:t>
            </a:r>
            <a:r>
              <a:rPr kumimoji="0" lang="LID4096" altLang="LID4096" sz="12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de predicciones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531E9-56FE-EB45-7868-8696B6CE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55" y="1432888"/>
            <a:ext cx="8364217" cy="39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88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812B0-31E6-7F47-C616-6CE48F5F7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13D1-9782-B75C-A594-A466A2B2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13165-290E-494E-83FA-75FA7A277FEC}"/>
              </a:ext>
            </a:extLst>
          </p:cNvPr>
          <p:cNvSpPr txBox="1"/>
          <p:nvPr/>
        </p:nvSpPr>
        <p:spPr>
          <a:xfrm>
            <a:off x="554247" y="1173388"/>
            <a:ext cx="745106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🧩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ARQUITECTURA MLOPS COMPLETA</a:t>
            </a:r>
          </a:p>
          <a:p>
            <a:pPr algn="l">
              <a:spcAft>
                <a:spcPts val="600"/>
              </a:spcAft>
              <a:buNone/>
            </a:pP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FastAPI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vs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Containers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vs CI/CD - NO son excluyentes: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5DD76-92FC-903C-491A-F7E1D9240251}"/>
              </a:ext>
            </a:extLst>
          </p:cNvPr>
          <p:cNvSpPr txBox="1"/>
          <p:nvPr/>
        </p:nvSpPr>
        <p:spPr>
          <a:xfrm>
            <a:off x="3048719" y="2413337"/>
            <a:ext cx="60945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📊 Streamlit Dashboard (lo que tenemos)</a:t>
            </a:r>
          </a:p>
          <a:p>
            <a:r>
              <a:rPr lang="LID4096" dirty="0"/>
              <a:t>    ↓</a:t>
            </a:r>
          </a:p>
          <a:p>
            <a:r>
              <a:rPr lang="LID4096" dirty="0"/>
              <a:t>🚀 FastAPI (servir predicciones)</a:t>
            </a:r>
          </a:p>
          <a:p>
            <a:r>
              <a:rPr lang="LID4096" dirty="0"/>
              <a:t>    ↓</a:t>
            </a:r>
          </a:p>
          <a:p>
            <a:r>
              <a:rPr lang="LID4096" dirty="0"/>
              <a:t>🐳 Docker Container (empaquetar todo)</a:t>
            </a:r>
          </a:p>
          <a:p>
            <a:r>
              <a:rPr lang="LID4096" dirty="0"/>
              <a:t>    ↓</a:t>
            </a:r>
          </a:p>
          <a:p>
            <a:r>
              <a:rPr lang="LID4096" dirty="0"/>
              <a:t>⚙️ GitHub Actions CI/CD (automatizar deployment)</a:t>
            </a:r>
          </a:p>
        </p:txBody>
      </p:sp>
    </p:spTree>
    <p:extLst>
      <p:ext uri="{BB962C8B-B14F-4D97-AF65-F5344CB8AC3E}">
        <p14:creationId xmlns:p14="http://schemas.microsoft.com/office/powerpoint/2010/main" val="1873132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1DE0D-9A00-F66B-0936-967B6FA47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92DC-AE02-3954-8ECD-A9570A8C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4AF5C-931B-1F88-949B-133AEA4DA2D2}"/>
              </a:ext>
            </a:extLst>
          </p:cNvPr>
          <p:cNvSpPr txBox="1"/>
          <p:nvPr/>
        </p:nvSpPr>
        <p:spPr>
          <a:xfrm>
            <a:off x="614632" y="152336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🔄 REAL-TIME MONITORING sin datos en vivo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E4BCB-CD48-8F39-0C85-FDA944C3E3AB}"/>
              </a:ext>
            </a:extLst>
          </p:cNvPr>
          <p:cNvSpPr txBox="1"/>
          <p:nvPr/>
        </p:nvSpPr>
        <p:spPr>
          <a:xfrm>
            <a:off x="467983" y="2660144"/>
            <a:ext cx="51650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VI" sz="16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sz="1600" b="1" i="0" dirty="0">
                <a:solidFill>
                  <a:srgbClr val="616161"/>
                </a:solidFill>
                <a:effectLst/>
                <a:latin typeface="Segoe WPC"/>
              </a:rPr>
              <a:t>Performance del API</a:t>
            </a:r>
            <a:r>
              <a:rPr lang="es-PE" sz="1600" b="0" i="0" dirty="0">
                <a:solidFill>
                  <a:srgbClr val="616161"/>
                </a:solidFill>
                <a:effectLst/>
                <a:latin typeface="Segoe WPC"/>
              </a:rPr>
              <a:t> (latencia, </a:t>
            </a:r>
            <a:r>
              <a:rPr lang="es-PE" sz="1600" b="0" i="0" dirty="0" err="1">
                <a:solidFill>
                  <a:srgbClr val="616161"/>
                </a:solidFill>
                <a:effectLst/>
                <a:latin typeface="Segoe WPC"/>
              </a:rPr>
              <a:t>requests</a:t>
            </a:r>
            <a:r>
              <a:rPr lang="es-PE" sz="1600" b="0" i="0" dirty="0">
                <a:solidFill>
                  <a:srgbClr val="616161"/>
                </a:solidFill>
                <a:effectLst/>
                <a:latin typeface="Segoe WPC"/>
              </a:rPr>
              <a:t>/segundo)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6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sz="1600" b="1" i="0" dirty="0" err="1">
                <a:solidFill>
                  <a:srgbClr val="616161"/>
                </a:solidFill>
                <a:effectLst/>
                <a:latin typeface="Segoe WPC"/>
              </a:rPr>
              <a:t>Drift</a:t>
            </a:r>
            <a:r>
              <a:rPr lang="es-PE" sz="1600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sz="1600" b="1" i="0" dirty="0" err="1">
                <a:solidFill>
                  <a:srgbClr val="616161"/>
                </a:solidFill>
                <a:effectLst/>
                <a:latin typeface="Segoe WPC"/>
              </a:rPr>
              <a:t>detection</a:t>
            </a:r>
            <a:r>
              <a:rPr lang="es-PE" sz="1600" b="0" i="0" dirty="0">
                <a:solidFill>
                  <a:srgbClr val="616161"/>
                </a:solidFill>
                <a:effectLst/>
                <a:latin typeface="Segoe WPC"/>
              </a:rPr>
              <a:t> simulado (comparar distribuciones históricas)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6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sz="1600" b="1" i="0" dirty="0" err="1">
                <a:solidFill>
                  <a:srgbClr val="616161"/>
                </a:solidFill>
                <a:effectLst/>
                <a:latin typeface="Segoe WPC"/>
              </a:rPr>
              <a:t>Model</a:t>
            </a:r>
            <a:r>
              <a:rPr lang="es-PE" sz="1600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sz="1600" b="1" i="0" dirty="0" err="1">
                <a:solidFill>
                  <a:srgbClr val="616161"/>
                </a:solidFill>
                <a:effectLst/>
                <a:latin typeface="Segoe WPC"/>
              </a:rPr>
              <a:t>degradation</a:t>
            </a:r>
            <a:r>
              <a:rPr lang="es-PE" sz="1600" b="0" i="0" dirty="0">
                <a:solidFill>
                  <a:srgbClr val="616161"/>
                </a:solidFill>
                <a:effectLst/>
                <a:latin typeface="Segoe WPC"/>
              </a:rPr>
              <a:t> (RMSE tracking </a:t>
            </a:r>
            <a:r>
              <a:rPr lang="es-PE" sz="1600" b="0" i="0" dirty="0" err="1">
                <a:solidFill>
                  <a:srgbClr val="616161"/>
                </a:solidFill>
                <a:effectLst/>
                <a:latin typeface="Segoe WPC"/>
              </a:rPr>
              <a:t>over</a:t>
            </a:r>
            <a:r>
              <a:rPr lang="es-PE" sz="1600" b="0" i="0" dirty="0">
                <a:solidFill>
                  <a:srgbClr val="616161"/>
                </a:solidFill>
                <a:effectLst/>
                <a:latin typeface="Segoe WPC"/>
              </a:rPr>
              <a:t> time)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6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sz="1600" b="1" i="0" dirty="0" err="1">
                <a:solidFill>
                  <a:srgbClr val="616161"/>
                </a:solidFill>
                <a:effectLst/>
                <a:latin typeface="Segoe WPC"/>
              </a:rPr>
              <a:t>System</a:t>
            </a:r>
            <a:r>
              <a:rPr lang="es-PE" sz="1600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sz="1600" b="1" i="0" dirty="0" err="1">
                <a:solidFill>
                  <a:srgbClr val="616161"/>
                </a:solidFill>
                <a:effectLst/>
                <a:latin typeface="Segoe WPC"/>
              </a:rPr>
              <a:t>health</a:t>
            </a:r>
            <a:r>
              <a:rPr lang="es-PE" sz="1600" b="0" i="0" dirty="0">
                <a:solidFill>
                  <a:srgbClr val="616161"/>
                </a:solidFill>
                <a:effectLst/>
                <a:latin typeface="Segoe WPC"/>
              </a:rPr>
              <a:t> (CPU, memoria, errores)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88E93-677E-92BB-5DA4-F85464A6E5C8}"/>
              </a:ext>
            </a:extLst>
          </p:cNvPr>
          <p:cNvSpPr txBox="1"/>
          <p:nvPr/>
        </p:nvSpPr>
        <p:spPr>
          <a:xfrm>
            <a:off x="6006141" y="2379982"/>
            <a:ext cx="5311715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b="1" dirty="0"/>
              <a:t># En FastAPI - cada predicción se logea</a:t>
            </a:r>
          </a:p>
          <a:p>
            <a:r>
              <a:rPr lang="LID4096" dirty="0"/>
              <a:t>@app.post("/predict")</a:t>
            </a:r>
          </a:p>
          <a:p>
            <a:r>
              <a:rPr lang="LID4096" dirty="0"/>
              <a:t>async def predict(data: TripData):</a:t>
            </a:r>
          </a:p>
          <a:p>
            <a:r>
              <a:rPr lang="LID4096" dirty="0"/>
              <a:t>    prediction = model.predict(data)</a:t>
            </a:r>
          </a:p>
          <a:p>
            <a:r>
              <a:rPr lang="LID4096" dirty="0"/>
              <a:t>    </a:t>
            </a:r>
          </a:p>
          <a:p>
            <a:r>
              <a:rPr lang="LID4096" dirty="0"/>
              <a:t>    # LOG para monitoring</a:t>
            </a:r>
          </a:p>
          <a:p>
            <a:r>
              <a:rPr lang="LID4096" dirty="0"/>
              <a:t>    log_prediction(data, prediction, model_version)</a:t>
            </a:r>
          </a:p>
          <a:p>
            <a:r>
              <a:rPr lang="LID4096" dirty="0"/>
              <a:t>    </a:t>
            </a:r>
          </a:p>
          <a:p>
            <a:r>
              <a:rPr lang="LID4096" dirty="0"/>
              <a:t>    return {"duration": prediction}</a:t>
            </a:r>
          </a:p>
        </p:txBody>
      </p:sp>
    </p:spTree>
    <p:extLst>
      <p:ext uri="{BB962C8B-B14F-4D97-AF65-F5344CB8AC3E}">
        <p14:creationId xmlns:p14="http://schemas.microsoft.com/office/powerpoint/2010/main" val="3390931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165D4-41F1-417B-B3CC-49876DE2A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CC77-E483-AB9C-E235-CFE812FD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D078B-572D-DF51-DB92-6621544346C8}"/>
              </a:ext>
            </a:extLst>
          </p:cNvPr>
          <p:cNvSpPr txBox="1"/>
          <p:nvPr/>
        </p:nvSpPr>
        <p:spPr>
          <a:xfrm>
            <a:off x="450730" y="1393967"/>
            <a:ext cx="381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it-IT" b="1" i="0" dirty="0">
                <a:solidFill>
                  <a:srgbClr val="616161"/>
                </a:solidFill>
                <a:effectLst/>
                <a:latin typeface="Segoe WPC"/>
              </a:rPr>
              <a:t>🎯 CI/CD CON GITHUB 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0C780-419D-F929-7CD9-03CEB6B45E43}"/>
              </a:ext>
            </a:extLst>
          </p:cNvPr>
          <p:cNvSpPr txBox="1"/>
          <p:nvPr/>
        </p:nvSpPr>
        <p:spPr>
          <a:xfrm>
            <a:off x="4996851" y="1290450"/>
            <a:ext cx="6094562" cy="50783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b="1" dirty="0"/>
              <a:t># .github/workflows/mlops.yml</a:t>
            </a:r>
          </a:p>
          <a:p>
            <a:r>
              <a:rPr lang="LID4096" dirty="0"/>
              <a:t>name: MLOps Pipeline</a:t>
            </a:r>
          </a:p>
          <a:p>
            <a:r>
              <a:rPr lang="LID4096" dirty="0"/>
              <a:t>on:</a:t>
            </a:r>
          </a:p>
          <a:p>
            <a:r>
              <a:rPr lang="LID4096" dirty="0"/>
              <a:t>  push:</a:t>
            </a:r>
          </a:p>
          <a:p>
            <a:r>
              <a:rPr lang="LID4096" dirty="0"/>
              <a:t>    branches: [main]</a:t>
            </a:r>
          </a:p>
          <a:p>
            <a:r>
              <a:rPr lang="LID4096" dirty="0"/>
              <a:t>  schedule:</a:t>
            </a:r>
          </a:p>
          <a:p>
            <a:r>
              <a:rPr lang="LID4096" dirty="0"/>
              <a:t>    - cron: '0 2 * * *'  # Reentrenamiento diario</a:t>
            </a:r>
          </a:p>
          <a:p>
            <a:endParaRPr lang="LID4096" dirty="0"/>
          </a:p>
          <a:p>
            <a:r>
              <a:rPr lang="LID4096" dirty="0"/>
              <a:t>jobs:</a:t>
            </a:r>
          </a:p>
          <a:p>
            <a:r>
              <a:rPr lang="LID4096" dirty="0"/>
              <a:t>  retrain-model:</a:t>
            </a:r>
          </a:p>
          <a:p>
            <a:r>
              <a:rPr lang="LID4096" dirty="0"/>
              <a:t>    - name: Check model performance</a:t>
            </a:r>
          </a:p>
          <a:p>
            <a:r>
              <a:rPr lang="LID4096" dirty="0"/>
              <a:t>    - name: Retrain if needed</a:t>
            </a:r>
          </a:p>
          <a:p>
            <a:r>
              <a:rPr lang="LID4096" dirty="0"/>
              <a:t>    - name: Update MLflow registry</a:t>
            </a:r>
          </a:p>
          <a:p>
            <a:r>
              <a:rPr lang="LID4096" dirty="0"/>
              <a:t>    </a:t>
            </a:r>
          </a:p>
          <a:p>
            <a:r>
              <a:rPr lang="LID4096" dirty="0"/>
              <a:t>  deploy-api:</a:t>
            </a:r>
          </a:p>
          <a:p>
            <a:r>
              <a:rPr lang="LID4096" dirty="0"/>
              <a:t>    - name: Build Docker image</a:t>
            </a:r>
          </a:p>
          <a:p>
            <a:r>
              <a:rPr lang="LID4096" dirty="0"/>
              <a:t>    - name: Deploy to production</a:t>
            </a:r>
          </a:p>
          <a:p>
            <a:r>
              <a:rPr lang="LID4096" dirty="0"/>
              <a:t>    - name: Update dashboard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6A172-4211-92B0-41CF-FD5FC8AE4E86}"/>
              </a:ext>
            </a:extLst>
          </p:cNvPr>
          <p:cNvSpPr txBox="1"/>
          <p:nvPr/>
        </p:nvSpPr>
        <p:spPr>
          <a:xfrm>
            <a:off x="542386" y="2589357"/>
            <a:ext cx="396599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s-PE" sz="1600" b="1" i="0" dirty="0">
                <a:solidFill>
                  <a:srgbClr val="616161"/>
                </a:solidFill>
                <a:effectLst/>
                <a:latin typeface="Segoe WPC"/>
              </a:rPr>
              <a:t>GitHub </a:t>
            </a:r>
            <a:r>
              <a:rPr lang="es-PE" sz="1600" b="1" i="0" dirty="0" err="1">
                <a:solidFill>
                  <a:srgbClr val="616161"/>
                </a:solidFill>
                <a:effectLst/>
                <a:latin typeface="Segoe WPC"/>
              </a:rPr>
              <a:t>Actions</a:t>
            </a:r>
            <a:r>
              <a:rPr lang="es-PE" sz="1600" b="1" i="0" dirty="0">
                <a:solidFill>
                  <a:srgbClr val="616161"/>
                </a:solidFill>
                <a:effectLst/>
                <a:latin typeface="Segoe WPC"/>
              </a:rPr>
              <a:t> maneja:</a:t>
            </a:r>
            <a:endParaRPr lang="es-PE" sz="1600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600" b="0" i="0" dirty="0">
                <a:solidFill>
                  <a:srgbClr val="616161"/>
                </a:solidFill>
                <a:effectLst/>
                <a:latin typeface="Segoe WPC"/>
              </a:rPr>
              <a:t>🔄 </a:t>
            </a:r>
            <a:r>
              <a:rPr lang="es-PE" sz="1600" b="1" i="0" dirty="0">
                <a:solidFill>
                  <a:srgbClr val="616161"/>
                </a:solidFill>
                <a:effectLst/>
                <a:latin typeface="Segoe WPC"/>
              </a:rPr>
              <a:t>Reentrenamiento automático</a:t>
            </a:r>
            <a:r>
              <a:rPr lang="es-PE" sz="1600" b="0" i="0" dirty="0">
                <a:solidFill>
                  <a:srgbClr val="616161"/>
                </a:solidFill>
                <a:effectLst/>
                <a:latin typeface="Segoe WPC"/>
              </a:rPr>
              <a:t> (cuando performance baja)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600" b="0" i="0" dirty="0">
                <a:solidFill>
                  <a:srgbClr val="616161"/>
                </a:solidFill>
                <a:effectLst/>
                <a:latin typeface="Segoe WPC"/>
              </a:rPr>
              <a:t>🚀 </a:t>
            </a:r>
            <a:r>
              <a:rPr lang="es-PE" sz="1600" b="1" i="0" dirty="0" err="1">
                <a:solidFill>
                  <a:srgbClr val="616161"/>
                </a:solidFill>
                <a:effectLst/>
                <a:latin typeface="Segoe WPC"/>
              </a:rPr>
              <a:t>Deployment</a:t>
            </a:r>
            <a:r>
              <a:rPr lang="es-PE" sz="1600" b="1" i="0" dirty="0">
                <a:solidFill>
                  <a:srgbClr val="616161"/>
                </a:solidFill>
                <a:effectLst/>
                <a:latin typeface="Segoe WPC"/>
              </a:rPr>
              <a:t> automático</a:t>
            </a:r>
            <a:r>
              <a:rPr lang="es-PE" sz="1600" b="0" i="0" dirty="0">
                <a:solidFill>
                  <a:srgbClr val="616161"/>
                </a:solidFill>
                <a:effectLst/>
                <a:latin typeface="Segoe WPC"/>
              </a:rPr>
              <a:t> del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600" b="0" i="0" dirty="0">
                <a:solidFill>
                  <a:srgbClr val="616161"/>
                </a:solidFill>
                <a:effectLst/>
                <a:latin typeface="Segoe WPC"/>
              </a:rPr>
              <a:t>📊 </a:t>
            </a:r>
            <a:r>
              <a:rPr lang="es-PE" sz="1600" b="1" i="0" dirty="0">
                <a:solidFill>
                  <a:srgbClr val="616161"/>
                </a:solidFill>
                <a:effectLst/>
                <a:latin typeface="Segoe WPC"/>
              </a:rPr>
              <a:t>Actualización del </a:t>
            </a:r>
            <a:r>
              <a:rPr lang="es-PE" sz="1600" b="1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endParaRPr lang="es-PE" sz="1600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600" b="0" i="0" dirty="0">
                <a:solidFill>
                  <a:srgbClr val="616161"/>
                </a:solidFill>
                <a:effectLst/>
                <a:latin typeface="Segoe WPC"/>
              </a:rPr>
              <a:t>🔔 </a:t>
            </a:r>
            <a:r>
              <a:rPr lang="es-PE" sz="1600" b="1" i="0" dirty="0">
                <a:solidFill>
                  <a:srgbClr val="616161"/>
                </a:solidFill>
                <a:effectLst/>
                <a:latin typeface="Segoe WPC"/>
              </a:rPr>
              <a:t>Alertas</a:t>
            </a:r>
            <a:r>
              <a:rPr lang="es-PE" sz="1600" b="0" i="0" dirty="0">
                <a:solidFill>
                  <a:srgbClr val="616161"/>
                </a:solidFill>
                <a:effectLst/>
                <a:latin typeface="Segoe WPC"/>
              </a:rPr>
              <a:t> si algo falla</a:t>
            </a:r>
          </a:p>
          <a:p>
            <a:pPr>
              <a:buNone/>
            </a:pPr>
            <a:br>
              <a:rPr lang="es-PE" sz="1600" dirty="0"/>
            </a:b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85333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89DD4-AA70-DF3C-387A-6201BD51F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C360-3622-A634-04E2-B996AF72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55653"/>
            <a:ext cx="11360800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✅ </a:t>
            </a:r>
            <a:r>
              <a:rPr lang="es-ES" b="1" dirty="0"/>
              <a:t>📊 </a:t>
            </a:r>
            <a:r>
              <a:rPr lang="es-PE" dirty="0"/>
              <a:t>FASE 1 </a:t>
            </a:r>
            <a:br>
              <a:rPr lang="es-PE" dirty="0"/>
            </a:br>
            <a:endParaRPr lang="LID4096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CF40CF7-AF3F-9287-4163-3556BCF4F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759" y="1019253"/>
            <a:ext cx="8931348" cy="559125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📊 Notebook de Exploración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(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  <a:hlinkClick r:id="rId2"/>
              </a:rPr>
              <a:t>01_data_exploration.ipynb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Análisis del dataset NYC Taxi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Identificación de features importantes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Detección de outliers y problemas de calidad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🏗️ Arquitectura Hexagonal Simple</a:t>
            </a:r>
            <a:endParaRPr kumimoji="0" lang="LID4096" altLang="LID4096" sz="20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  <a:hlinkClick r:id="rId2"/>
              </a:rPr>
              <a:t>entities.py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Entidades DDD (TaxiTrip, Location, Prediction)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  <a:hlinkClick r:id="rId2"/>
              </a:rPr>
              <a:t>ports.py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Interfaces/Puertos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  <a:hlinkClick r:id="rId2"/>
              </a:rPr>
              <a:t>services.py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Business Logic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  <a:hlinkClick r:id="rId2"/>
              </a:rPr>
              <a:t>config.py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Configuración centralizada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📋 Documentación y Setup</a:t>
            </a:r>
            <a:endParaRPr kumimoji="0" lang="LID4096" altLang="LID4096" sz="20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README.md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Documentación completa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  <a:hlinkClick r:id="rId2"/>
              </a:rPr>
              <a:t>requirements.txt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Dependencias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2000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🎯 Principios aplicados: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 Arquitectura Hexagonal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Sin over-engineering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 DDD (Domain Driven Design)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Entidades bien definidas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 Separation of Concerns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Cada capa tiene responsabilidad clara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 Interfaces claras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- Puertos para adaptadores</a:t>
            </a:r>
          </a:p>
        </p:txBody>
      </p:sp>
    </p:spTree>
    <p:extLst>
      <p:ext uri="{BB962C8B-B14F-4D97-AF65-F5344CB8AC3E}">
        <p14:creationId xmlns:p14="http://schemas.microsoft.com/office/powerpoint/2010/main" val="2129884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DFD85-54EC-3160-4653-E90D81C75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6B33-8CD3-A6CB-FFF8-CEF72A62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A5D5C-4ACD-58F0-7B42-FCBCD93E3F6D}"/>
              </a:ext>
            </a:extLst>
          </p:cNvPr>
          <p:cNvSpPr txBox="1"/>
          <p:nvPr/>
        </p:nvSpPr>
        <p:spPr>
          <a:xfrm>
            <a:off x="631885" y="118693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it-IT" b="1" i="0" dirty="0">
                <a:solidFill>
                  <a:srgbClr val="616161"/>
                </a:solidFill>
                <a:effectLst/>
                <a:latin typeface="Segoe WPC"/>
              </a:rPr>
              <a:t>📊 STREAMLIT UNIFICADO - Un solo dashboard: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EC0EC-59D5-8681-E3FE-1C4B6665691F}"/>
              </a:ext>
            </a:extLst>
          </p:cNvPr>
          <p:cNvSpPr txBox="1"/>
          <p:nvPr/>
        </p:nvSpPr>
        <p:spPr>
          <a:xfrm>
            <a:off x="2814368" y="2413337"/>
            <a:ext cx="60945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🏠 Streamlit Dashboard Unificado</a:t>
            </a:r>
          </a:p>
          <a:p>
            <a:r>
              <a:rPr lang="LID4096" dirty="0"/>
              <a:t>├── 📈 MLOps Overview (lo que tenemos)</a:t>
            </a:r>
          </a:p>
          <a:p>
            <a:r>
              <a:rPr lang="LID4096" dirty="0"/>
              <a:t>├── 🤖 Model Performance (MLflow data)</a:t>
            </a:r>
          </a:p>
          <a:p>
            <a:r>
              <a:rPr lang="LID4096" dirty="0"/>
              <a:t>├── 🚀 API Monitoring (FastAPI metrics)</a:t>
            </a:r>
          </a:p>
          <a:p>
            <a:r>
              <a:rPr lang="LID4096" dirty="0"/>
              <a:t>├── 🔄 CI/CD Status (GitHub Actions status)</a:t>
            </a:r>
          </a:p>
          <a:p>
            <a:r>
              <a:rPr lang="LID4096" dirty="0"/>
              <a:t>├── 📊 Real-time Health (system metrics)</a:t>
            </a:r>
          </a:p>
          <a:p>
            <a:r>
              <a:rPr lang="LID4096" dirty="0"/>
              <a:t>└── 🎯 Predictions (formulario actual)</a:t>
            </a:r>
          </a:p>
        </p:txBody>
      </p:sp>
    </p:spTree>
    <p:extLst>
      <p:ext uri="{BB962C8B-B14F-4D97-AF65-F5344CB8AC3E}">
        <p14:creationId xmlns:p14="http://schemas.microsoft.com/office/powerpoint/2010/main" val="3212057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D9498-FF47-66B1-AE95-815F8059E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2EBD-AEA0-3E15-C85D-5C1C885A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4B: </a:t>
            </a:r>
            <a:r>
              <a:rPr lang="es-PE" sz="3600" dirty="0" err="1"/>
              <a:t>FastAPI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8B182-4E9F-FB82-7D27-2F55E1943D19}"/>
              </a:ext>
            </a:extLst>
          </p:cNvPr>
          <p:cNvSpPr txBox="1"/>
          <p:nvPr/>
        </p:nvSpPr>
        <p:spPr>
          <a:xfrm>
            <a:off x="571500" y="123209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it-IT" b="1" i="0" dirty="0">
                <a:solidFill>
                  <a:srgbClr val="616161"/>
                </a:solidFill>
                <a:effectLst/>
                <a:latin typeface="Segoe WPC"/>
              </a:rPr>
              <a:t>Revisar el archivo </a:t>
            </a:r>
            <a:r>
              <a:rPr lang="es-PE" dirty="0">
                <a:hlinkClick r:id="rId2"/>
              </a:rPr>
              <a:t>05_fastapi_server.py</a:t>
            </a:r>
            <a:endParaRPr lang="it-IT" b="1" i="0" dirty="0">
              <a:solidFill>
                <a:srgbClr val="616161"/>
              </a:solidFill>
              <a:effectLst/>
              <a:latin typeface="Segoe WP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E5EFF-A236-01B0-AC7A-98AE49E09D32}"/>
              </a:ext>
            </a:extLst>
          </p:cNvPr>
          <p:cNvSpPr txBox="1"/>
          <p:nvPr/>
        </p:nvSpPr>
        <p:spPr>
          <a:xfrm>
            <a:off x="491705" y="1634204"/>
            <a:ext cx="8650138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  <a:buNone/>
            </a:pPr>
            <a:r>
              <a:rPr lang="fr-FR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source </a:t>
            </a:r>
            <a:r>
              <a:rPr lang="fr-FR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fr-FR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ds_env</a:t>
            </a:r>
            <a:r>
              <a:rPr lang="fr-FR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fr-FR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python 05_fastapi_server.py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31414-5E1C-AA22-CABE-AB38B710FD76}"/>
              </a:ext>
            </a:extLst>
          </p:cNvPr>
          <p:cNvSpPr txBox="1"/>
          <p:nvPr/>
        </p:nvSpPr>
        <p:spPr>
          <a:xfrm>
            <a:off x="491705" y="2768884"/>
            <a:ext cx="444907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🎉 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¡Si el servidor de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FastAPI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 está ejecutándose correctamente!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12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🚀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URLs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 del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FastAPI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: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API Principal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ES" b="0" i="0" u="none" strike="noStrike" dirty="0">
                <a:solidFill>
                  <a:srgbClr val="616161"/>
                </a:solidFill>
                <a:effectLst/>
                <a:latin typeface="Segoe WPC"/>
                <a:hlinkClick r:id="rId3"/>
              </a:rPr>
              <a:t>http://localhost:8000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Documentación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Swagger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ES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http://localhost:8000/docs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ReDoc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ES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http://localhost:8000/redoc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862A1-A066-4C56-F906-1C947FD0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360" y="2365383"/>
            <a:ext cx="6652329" cy="31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19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949A7-A76C-4A81-0641-8A7F38129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7F81-366D-9EC9-9588-C50F0A4D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4B: </a:t>
            </a:r>
            <a:r>
              <a:rPr lang="es-PE" sz="3600" dirty="0" err="1"/>
              <a:t>FastAPI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29160-9E47-F26A-2572-E5620B48BFDB}"/>
              </a:ext>
            </a:extLst>
          </p:cNvPr>
          <p:cNvSpPr txBox="1"/>
          <p:nvPr/>
        </p:nvSpPr>
        <p:spPr>
          <a:xfrm>
            <a:off x="631884" y="1056796"/>
            <a:ext cx="6094562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ESTADO ACTUAL -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MLOps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Stack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Completo:</a:t>
            </a:r>
          </a:p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1. </a:t>
            </a: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📊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1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http://localhost:8501</a:t>
            </a:r>
            <a:endParaRPr lang="es-PE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Overview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ejecutivo con métricas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Comparación de modelos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Análisis de datos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Simulador de predicciones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PE" dirty="0">
              <a:solidFill>
                <a:srgbClr val="616161"/>
              </a:solidFill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2. </a:t>
            </a: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🚀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FastAPI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Server: </a:t>
            </a:r>
            <a:r>
              <a:rPr lang="es-PE" b="1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http://localhost:8000</a:t>
            </a:r>
            <a:endParaRPr lang="es-PE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Modelo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RandomForest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cargado automáticamente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desde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Health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check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completo (/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health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Endpoint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de predicciones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(/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predict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Documentación automática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(/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docs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Estadísticas de DB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(/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stats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/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database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Recarga de modelo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(/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model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/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reload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DF9A7-74D7-356B-12C7-A49A5392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97" y="3278032"/>
            <a:ext cx="3199386" cy="3019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53C224-D07D-1248-87F6-9B870B20A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626" y="1056796"/>
            <a:ext cx="4592128" cy="20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9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83FA2-06BB-AF8B-C297-5C90F9F6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6719-C53C-D2A5-B367-02A68827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53B8A-2E02-C817-E9D8-1C5DE4AA6387}"/>
              </a:ext>
            </a:extLst>
          </p:cNvPr>
          <p:cNvSpPr txBox="1"/>
          <p:nvPr/>
        </p:nvSpPr>
        <p:spPr>
          <a:xfrm>
            <a:off x="3048719" y="1046441"/>
            <a:ext cx="6094562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🎯 ¿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Qué sigue ahora?</a:t>
            </a:r>
          </a:p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Opción A: Extender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 </a:t>
            </a:r>
          </a:p>
          <a:p>
            <a:pPr algn="l">
              <a:spcAft>
                <a:spcPts val="600"/>
              </a:spcAft>
              <a:buNone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Agregar una nueva pestaña "</a:t>
            </a: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🚀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API Status" al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de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que: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Monitoree el status del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FastAPI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Muestre métricas de uso del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Permita hacer predicciones desde el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endParaRPr lang="es-PE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Opción B: Crear un Cliente de Prueba </a:t>
            </a:r>
            <a:endParaRPr lang="es-PE" b="1" dirty="0">
              <a:solidFill>
                <a:srgbClr val="616161"/>
              </a:solidFill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Un script simple que demuestre cómo usar el API programáticamente</a:t>
            </a:r>
          </a:p>
          <a:p>
            <a:pPr algn="l">
              <a:spcAft>
                <a:spcPts val="600"/>
              </a:spcAft>
              <a:buNone/>
            </a:pPr>
            <a:endParaRPr lang="es-PE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Opción C: Docker + CI/CD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Setup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 </a:t>
            </a:r>
          </a:p>
          <a:p>
            <a:pPr algn="l">
              <a:spcAft>
                <a:spcPts val="600"/>
              </a:spcAft>
              <a:buNone/>
            </a:pP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Containerizar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todo y configurar GitHub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Actions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574462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918B5-04A9-2CF5-A9DA-AE7405212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CE43-7371-0528-87CF-EA55974D7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5A3DF-6DF0-4227-4716-7580F589BAA4}"/>
              </a:ext>
            </a:extLst>
          </p:cNvPr>
          <p:cNvSpPr txBox="1"/>
          <p:nvPr/>
        </p:nvSpPr>
        <p:spPr>
          <a:xfrm>
            <a:off x="467983" y="1066164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Actualizamos script: </a:t>
            </a:r>
            <a:r>
              <a:rPr lang="en-US" b="1" i="0" dirty="0">
                <a:effectLst/>
                <a:latin typeface="Segoe WPC"/>
              </a:rPr>
              <a:t>04_streamlit_dashboard.py </a:t>
            </a:r>
            <a:r>
              <a:rPr lang="en-US" b="0" i="0" dirty="0">
                <a:effectLst/>
                <a:latin typeface="Segoe WPC"/>
              </a:rPr>
              <a:t>para </a:t>
            </a:r>
            <a:r>
              <a:rPr lang="en-US" b="0" i="0" dirty="0" err="1">
                <a:effectLst/>
                <a:latin typeface="Segoe WPC"/>
              </a:rPr>
              <a:t>crear</a:t>
            </a:r>
            <a:r>
              <a:rPr lang="en-US" b="0" i="0" dirty="0">
                <a:effectLst/>
                <a:latin typeface="Segoe WPC"/>
              </a:rPr>
              <a:t> las </a:t>
            </a:r>
            <a:r>
              <a:rPr lang="en-US" b="0" i="0" dirty="0" err="1">
                <a:effectLst/>
                <a:latin typeface="Segoe WPC"/>
              </a:rPr>
              <a:t>nuevas</a:t>
            </a:r>
            <a:r>
              <a:rPr lang="en-US" b="0" i="0" dirty="0">
                <a:effectLst/>
                <a:latin typeface="Segoe WPC"/>
              </a:rPr>
              <a:t> vistas: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1FAC88-72C0-E0DA-77BD-5451B810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718" y="688708"/>
            <a:ext cx="2848373" cy="4686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B89F4-825F-F018-5191-D78C195FE578}"/>
              </a:ext>
            </a:extLst>
          </p:cNvPr>
          <p:cNvSpPr txBox="1"/>
          <p:nvPr/>
        </p:nvSpPr>
        <p:spPr>
          <a:xfrm>
            <a:off x="657764" y="1959342"/>
            <a:ext cx="60945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📊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  <a:hlinkClick r:id="rId3"/>
              </a:rPr>
              <a:t>http://localhost:8501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5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vistas completas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📈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Overview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General (métricas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🤖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Comparación de Modelos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📊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Análisis de Datos (PostgreSQL)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🚀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API Status &amp;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Monitoring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(¡NUEVO!)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🎯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Monitoreo en Tiempo Real</a:t>
            </a:r>
          </a:p>
          <a:p>
            <a:pPr algn="l">
              <a:buFont typeface="+mj-lt"/>
              <a:buAutoNum type="arabicPeriod"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🚀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FastAPI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Server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  <a:hlinkClick r:id="rId3"/>
              </a:rPr>
              <a:t>http://localhost:8000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Modelo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RandomForest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cargado automáticamente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Endpoints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funcionando: /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predict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, /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health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, /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docs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Integración completa con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782103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25D7-A1E2-CCF8-C4E2-3B22B5C3B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6D39-CB74-8DF4-5E20-75F7515CE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76CCD-51AF-ABA2-41EE-DBB0B895200F}"/>
              </a:ext>
            </a:extLst>
          </p:cNvPr>
          <p:cNvSpPr txBox="1"/>
          <p:nvPr/>
        </p:nvSpPr>
        <p:spPr>
          <a:xfrm>
            <a:off x="467983" y="1066164"/>
            <a:ext cx="4259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Actualizamos script: </a:t>
            </a:r>
            <a:r>
              <a:rPr lang="en-US" b="1" i="0" dirty="0">
                <a:effectLst/>
                <a:latin typeface="Segoe WPC"/>
              </a:rPr>
              <a:t>04_streamlit_dashboard.py </a:t>
            </a:r>
            <a:r>
              <a:rPr lang="en-US" b="0" i="0" dirty="0">
                <a:effectLst/>
                <a:latin typeface="Segoe WPC"/>
              </a:rPr>
              <a:t>para </a:t>
            </a:r>
            <a:r>
              <a:rPr lang="en-US" b="0" i="0" dirty="0" err="1">
                <a:effectLst/>
                <a:latin typeface="Segoe WPC"/>
              </a:rPr>
              <a:t>crear</a:t>
            </a:r>
            <a:r>
              <a:rPr lang="en-US" b="0" i="0" dirty="0">
                <a:effectLst/>
                <a:latin typeface="Segoe WPC"/>
              </a:rPr>
              <a:t> las </a:t>
            </a:r>
            <a:r>
              <a:rPr lang="en-US" b="0" i="0" dirty="0" err="1">
                <a:effectLst/>
                <a:latin typeface="Segoe WPC"/>
              </a:rPr>
              <a:t>nuevas</a:t>
            </a:r>
            <a:r>
              <a:rPr lang="en-US" b="0" i="0" dirty="0">
                <a:effectLst/>
                <a:latin typeface="Segoe WPC"/>
              </a:rPr>
              <a:t> vistas: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6E7F4-E5B7-A2DC-85E5-4E5752A74834}"/>
              </a:ext>
            </a:extLst>
          </p:cNvPr>
          <p:cNvSpPr txBox="1"/>
          <p:nvPr/>
        </p:nvSpPr>
        <p:spPr>
          <a:xfrm>
            <a:off x="657764" y="1959342"/>
            <a:ext cx="39401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📊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http://localhost:8501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📈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Overview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General (métricas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A29AD3-B372-B8A2-970D-A8C76B78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660" y="1293961"/>
            <a:ext cx="7019026" cy="350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9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1EDC9-E8E0-A5B7-2E2B-EFA0D94AE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2DC0-A2FC-CD24-A1B6-CCC25E14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336B3-FC18-6600-75A5-FC6D61497C5A}"/>
              </a:ext>
            </a:extLst>
          </p:cNvPr>
          <p:cNvSpPr txBox="1"/>
          <p:nvPr/>
        </p:nvSpPr>
        <p:spPr>
          <a:xfrm>
            <a:off x="467983" y="1066164"/>
            <a:ext cx="4259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Actualizamos script: </a:t>
            </a:r>
            <a:r>
              <a:rPr lang="en-US" b="1" i="0" dirty="0">
                <a:effectLst/>
                <a:latin typeface="Segoe WPC"/>
              </a:rPr>
              <a:t>04_streamlit_dashboard.py </a:t>
            </a:r>
            <a:r>
              <a:rPr lang="en-US" b="0" i="0" dirty="0">
                <a:effectLst/>
                <a:latin typeface="Segoe WPC"/>
              </a:rPr>
              <a:t>para </a:t>
            </a:r>
            <a:r>
              <a:rPr lang="en-US" b="0" i="0" dirty="0" err="1">
                <a:effectLst/>
                <a:latin typeface="Segoe WPC"/>
              </a:rPr>
              <a:t>crear</a:t>
            </a:r>
            <a:r>
              <a:rPr lang="en-US" b="0" i="0" dirty="0">
                <a:effectLst/>
                <a:latin typeface="Segoe WPC"/>
              </a:rPr>
              <a:t> las </a:t>
            </a:r>
            <a:r>
              <a:rPr lang="en-US" b="0" i="0" dirty="0" err="1">
                <a:effectLst/>
                <a:latin typeface="Segoe WPC"/>
              </a:rPr>
              <a:t>nuevas</a:t>
            </a:r>
            <a:r>
              <a:rPr lang="en-US" b="0" i="0" dirty="0">
                <a:effectLst/>
                <a:latin typeface="Segoe WPC"/>
              </a:rPr>
              <a:t> vistas: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5F676-8717-7153-409F-C56F136D3905}"/>
              </a:ext>
            </a:extLst>
          </p:cNvPr>
          <p:cNvSpPr txBox="1"/>
          <p:nvPr/>
        </p:nvSpPr>
        <p:spPr>
          <a:xfrm>
            <a:off x="467983" y="2690336"/>
            <a:ext cx="3948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📊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http://localhost:8501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5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vistas completas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1257300" lvl="2" indent="-342900" algn="l">
              <a:buFont typeface="+mj-lt"/>
              <a:buAutoNum type="arabicPeriod" startAt="2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🤖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Comparación de Modelos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C9396-EB32-1226-CB97-0E84BE31E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802" y="986906"/>
            <a:ext cx="6645215" cy="2005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C79B3-F385-2A3B-7AF4-9E3FD4DA1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354" y="2992082"/>
            <a:ext cx="6645216" cy="305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84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776C-F90E-BF60-E5AE-632710A4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61ED-7AB5-AEA9-D142-1918C14E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985BD-8B1C-2601-E985-E7733F7EC816}"/>
              </a:ext>
            </a:extLst>
          </p:cNvPr>
          <p:cNvSpPr txBox="1"/>
          <p:nvPr/>
        </p:nvSpPr>
        <p:spPr>
          <a:xfrm>
            <a:off x="467983" y="1066164"/>
            <a:ext cx="4259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Actualizamos script: </a:t>
            </a:r>
            <a:r>
              <a:rPr lang="en-US" b="1" i="0" dirty="0">
                <a:effectLst/>
                <a:latin typeface="Segoe WPC"/>
              </a:rPr>
              <a:t>04_streamlit_dashboard.py </a:t>
            </a:r>
            <a:r>
              <a:rPr lang="en-US" b="0" i="0" dirty="0">
                <a:effectLst/>
                <a:latin typeface="Segoe WPC"/>
              </a:rPr>
              <a:t>para </a:t>
            </a:r>
            <a:r>
              <a:rPr lang="en-US" b="0" i="0" dirty="0" err="1">
                <a:effectLst/>
                <a:latin typeface="Segoe WPC"/>
              </a:rPr>
              <a:t>crear</a:t>
            </a:r>
            <a:r>
              <a:rPr lang="en-US" b="0" i="0" dirty="0">
                <a:effectLst/>
                <a:latin typeface="Segoe WPC"/>
              </a:rPr>
              <a:t> las </a:t>
            </a:r>
            <a:r>
              <a:rPr lang="en-US" b="0" i="0" dirty="0" err="1">
                <a:effectLst/>
                <a:latin typeface="Segoe WPC"/>
              </a:rPr>
              <a:t>nuevas</a:t>
            </a:r>
            <a:r>
              <a:rPr lang="en-US" b="0" i="0" dirty="0">
                <a:effectLst/>
                <a:latin typeface="Segoe WPC"/>
              </a:rPr>
              <a:t> vistas: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F0871-E524-457A-A0D7-CF6C472A4B4E}"/>
              </a:ext>
            </a:extLst>
          </p:cNvPr>
          <p:cNvSpPr txBox="1"/>
          <p:nvPr/>
        </p:nvSpPr>
        <p:spPr>
          <a:xfrm>
            <a:off x="597379" y="2184660"/>
            <a:ext cx="41298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📊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http://localhost:8501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5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vistas completas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1257300" lvl="2" indent="-342900" algn="l">
              <a:buFont typeface="+mj-lt"/>
              <a:buAutoNum type="arabicPeriod" startAt="3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📊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Análisis de Datos (PostgreSQL)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AB393-9AD9-13DA-FB8E-3F1E27BCB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98" y="1256543"/>
            <a:ext cx="6282975" cy="3333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BB10C5-C7F8-9C58-CFD8-EAE635FAE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998" y="4766303"/>
            <a:ext cx="6598056" cy="7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72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B87F8-C865-9DB0-F385-48FB24E1A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557B-80BA-1393-9CC7-283A2B4D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4954443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56CF3-1C5A-BAB3-F9D3-884F7F3C4763}"/>
              </a:ext>
            </a:extLst>
          </p:cNvPr>
          <p:cNvSpPr txBox="1"/>
          <p:nvPr/>
        </p:nvSpPr>
        <p:spPr>
          <a:xfrm>
            <a:off x="467983" y="1066164"/>
            <a:ext cx="4259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Actualizamos script: </a:t>
            </a:r>
            <a:r>
              <a:rPr lang="en-US" b="1" i="0" dirty="0">
                <a:effectLst/>
                <a:latin typeface="Segoe WPC"/>
              </a:rPr>
              <a:t>04_streamlit_dashboard.py </a:t>
            </a:r>
            <a:r>
              <a:rPr lang="en-US" b="0" i="0" dirty="0">
                <a:effectLst/>
                <a:latin typeface="Segoe WPC"/>
              </a:rPr>
              <a:t>para </a:t>
            </a:r>
            <a:r>
              <a:rPr lang="en-US" b="0" i="0" dirty="0" err="1">
                <a:effectLst/>
                <a:latin typeface="Segoe WPC"/>
              </a:rPr>
              <a:t>crear</a:t>
            </a:r>
            <a:r>
              <a:rPr lang="en-US" b="0" i="0" dirty="0">
                <a:effectLst/>
                <a:latin typeface="Segoe WPC"/>
              </a:rPr>
              <a:t> las </a:t>
            </a:r>
            <a:r>
              <a:rPr lang="en-US" b="0" i="0" dirty="0" err="1">
                <a:effectLst/>
                <a:latin typeface="Segoe WPC"/>
              </a:rPr>
              <a:t>nuevas</a:t>
            </a:r>
            <a:r>
              <a:rPr lang="en-US" b="0" i="0" dirty="0">
                <a:effectLst/>
                <a:latin typeface="Segoe WPC"/>
              </a:rPr>
              <a:t> vistas: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C1E22-792B-C211-B886-EDCF9637BE35}"/>
              </a:ext>
            </a:extLst>
          </p:cNvPr>
          <p:cNvSpPr txBox="1"/>
          <p:nvPr/>
        </p:nvSpPr>
        <p:spPr>
          <a:xfrm>
            <a:off x="201280" y="2828835"/>
            <a:ext cx="4787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📊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http://localhost:8501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5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vistas completas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1257300" lvl="2" indent="-342900" algn="l">
              <a:buFont typeface="+mj-lt"/>
              <a:buAutoNum type="arabicPeriod" startAt="5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🎯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Monitoreo en Tiempo Real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2837CF-5147-D9B3-52C5-E908938DF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566" y="1707400"/>
            <a:ext cx="7297154" cy="36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41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0F0A8-7DF3-AE16-3DAF-AECC2DA9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24A5-C746-31E3-0E5C-90D8BE11F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9" y="164575"/>
            <a:ext cx="4954443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CCEAF-9448-449E-08B7-635ADFF8F5E4}"/>
              </a:ext>
            </a:extLst>
          </p:cNvPr>
          <p:cNvSpPr txBox="1"/>
          <p:nvPr/>
        </p:nvSpPr>
        <p:spPr>
          <a:xfrm>
            <a:off x="467983" y="1066164"/>
            <a:ext cx="4259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egoe WPC"/>
              </a:rPr>
              <a:t>Actualizamos script: </a:t>
            </a:r>
            <a:r>
              <a:rPr lang="en-US" b="1" i="0" dirty="0">
                <a:effectLst/>
                <a:latin typeface="Segoe WPC"/>
              </a:rPr>
              <a:t>04_streamlit_dashboard.py </a:t>
            </a:r>
            <a:r>
              <a:rPr lang="en-US" b="0" i="0" dirty="0">
                <a:effectLst/>
                <a:latin typeface="Segoe WPC"/>
              </a:rPr>
              <a:t>para </a:t>
            </a:r>
            <a:r>
              <a:rPr lang="en-US" b="0" i="0" dirty="0" err="1">
                <a:effectLst/>
                <a:latin typeface="Segoe WPC"/>
              </a:rPr>
              <a:t>crear</a:t>
            </a:r>
            <a:r>
              <a:rPr lang="en-US" b="0" i="0" dirty="0">
                <a:effectLst/>
                <a:latin typeface="Segoe WPC"/>
              </a:rPr>
              <a:t> las </a:t>
            </a:r>
            <a:r>
              <a:rPr lang="en-US" b="0" i="0" dirty="0" err="1">
                <a:effectLst/>
                <a:latin typeface="Segoe WPC"/>
              </a:rPr>
              <a:t>nuevas</a:t>
            </a:r>
            <a:r>
              <a:rPr lang="en-US" b="0" i="0" dirty="0">
                <a:effectLst/>
                <a:latin typeface="Segoe WPC"/>
              </a:rPr>
              <a:t> vistas: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05F0F-7FD2-2ECB-1AA5-2BF0BB11BA2D}"/>
              </a:ext>
            </a:extLst>
          </p:cNvPr>
          <p:cNvSpPr txBox="1"/>
          <p:nvPr/>
        </p:nvSpPr>
        <p:spPr>
          <a:xfrm>
            <a:off x="467983" y="2049273"/>
            <a:ext cx="44749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📊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http://localhost:8501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5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vistas completas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1257300" lvl="2" indent="-342900" algn="l">
              <a:buFont typeface="+mj-lt"/>
              <a:buAutoNum type="arabicPeriod" startAt="4"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🚀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API Status &amp;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Monitoring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(¡NUEVO!)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E82AB-DFD2-BD8A-3AEF-FFB38EB3C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451" y="546375"/>
            <a:ext cx="6010664" cy="2682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E612BB-5D1B-EF8D-31D7-033DC4442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174" y="3228752"/>
            <a:ext cx="5656981" cy="2623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638DD8-6B57-50AA-D392-700231B2C962}"/>
              </a:ext>
            </a:extLst>
          </p:cNvPr>
          <p:cNvSpPr txBox="1"/>
          <p:nvPr/>
        </p:nvSpPr>
        <p:spPr>
          <a:xfrm>
            <a:off x="467983" y="3824449"/>
            <a:ext cx="49544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s-PE" sz="1400" b="1" i="0" dirty="0">
                <a:solidFill>
                  <a:srgbClr val="616161"/>
                </a:solidFill>
                <a:effectLst/>
                <a:latin typeface="Segoe WPC"/>
              </a:rPr>
              <a:t>Nueva Vista "</a:t>
            </a:r>
            <a:r>
              <a:rPr lang="en-VI" sz="1400" b="1" i="0" dirty="0">
                <a:solidFill>
                  <a:srgbClr val="616161"/>
                </a:solidFill>
                <a:effectLst/>
                <a:latin typeface="Segoe WPC"/>
              </a:rPr>
              <a:t>🚀 </a:t>
            </a:r>
            <a:r>
              <a:rPr lang="es-PE" sz="1400" b="1" i="0" dirty="0">
                <a:solidFill>
                  <a:srgbClr val="616161"/>
                </a:solidFill>
                <a:effectLst/>
                <a:latin typeface="Segoe WPC"/>
              </a:rPr>
              <a:t>API Status &amp; </a:t>
            </a:r>
            <a:r>
              <a:rPr lang="es-PE" sz="1400" b="1" i="0" dirty="0" err="1">
                <a:solidFill>
                  <a:srgbClr val="616161"/>
                </a:solidFill>
                <a:effectLst/>
                <a:latin typeface="Segoe WPC"/>
              </a:rPr>
              <a:t>Monitoring</a:t>
            </a:r>
            <a:r>
              <a:rPr lang="es-PE" sz="1400" b="1" i="0" dirty="0">
                <a:solidFill>
                  <a:srgbClr val="616161"/>
                </a:solidFill>
                <a:effectLst/>
                <a:latin typeface="Segoe WPC"/>
              </a:rPr>
              <a:t>":</a:t>
            </a:r>
            <a:endParaRPr lang="es-PE" sz="1400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4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sz="1400" b="1" i="0" dirty="0" err="1">
                <a:solidFill>
                  <a:srgbClr val="616161"/>
                </a:solidFill>
                <a:effectLst/>
                <a:latin typeface="Segoe WPC"/>
              </a:rPr>
              <a:t>Health</a:t>
            </a:r>
            <a:r>
              <a:rPr lang="es-PE" sz="1400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sz="1400" b="1" i="0" dirty="0" err="1">
                <a:solidFill>
                  <a:srgbClr val="616161"/>
                </a:solidFill>
                <a:effectLst/>
                <a:latin typeface="Segoe WPC"/>
              </a:rPr>
              <a:t>check</a:t>
            </a:r>
            <a:r>
              <a:rPr lang="es-PE" sz="1400" b="1" i="0" dirty="0">
                <a:solidFill>
                  <a:srgbClr val="616161"/>
                </a:solidFill>
                <a:effectLst/>
                <a:latin typeface="Segoe WPC"/>
              </a:rPr>
              <a:t> en tiempo real</a:t>
            </a:r>
            <a:r>
              <a:rPr lang="es-PE" sz="1400" b="0" i="0" dirty="0">
                <a:solidFill>
                  <a:srgbClr val="616161"/>
                </a:solidFill>
                <a:effectLst/>
                <a:latin typeface="Segoe WPC"/>
              </a:rPr>
              <a:t> del </a:t>
            </a:r>
            <a:r>
              <a:rPr lang="es-PE" sz="1400" b="0" i="0" dirty="0" err="1">
                <a:solidFill>
                  <a:srgbClr val="616161"/>
                </a:solidFill>
                <a:effectLst/>
                <a:latin typeface="Segoe WPC"/>
              </a:rPr>
              <a:t>FastAPI</a:t>
            </a:r>
            <a:endParaRPr lang="es-PE" sz="1400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4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sz="1400" b="1" i="0" dirty="0">
                <a:solidFill>
                  <a:srgbClr val="616161"/>
                </a:solidFill>
                <a:effectLst/>
                <a:latin typeface="Segoe WPC"/>
              </a:rPr>
              <a:t>Status del modelo</a:t>
            </a:r>
            <a:r>
              <a:rPr lang="es-PE" sz="1400" b="0" i="0" dirty="0">
                <a:solidFill>
                  <a:srgbClr val="616161"/>
                </a:solidFill>
                <a:effectLst/>
                <a:latin typeface="Segoe WPC"/>
              </a:rPr>
              <a:t> cargado en el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4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sz="1400" b="1" i="0" dirty="0">
                <a:solidFill>
                  <a:srgbClr val="616161"/>
                </a:solidFill>
                <a:effectLst/>
                <a:latin typeface="Segoe WPC"/>
              </a:rPr>
              <a:t>Test de predicciones</a:t>
            </a:r>
            <a:r>
              <a:rPr lang="es-PE" sz="1400" b="0" i="0" dirty="0">
                <a:solidFill>
                  <a:srgbClr val="616161"/>
                </a:solidFill>
                <a:effectLst/>
                <a:latin typeface="Segoe WPC"/>
              </a:rPr>
              <a:t> directo desde el </a:t>
            </a:r>
            <a:r>
              <a:rPr lang="es-PE" sz="1400" b="0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endParaRPr lang="es-PE" sz="1400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4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sz="1400" b="1" i="0" dirty="0">
                <a:solidFill>
                  <a:srgbClr val="616161"/>
                </a:solidFill>
                <a:effectLst/>
                <a:latin typeface="Segoe WPC"/>
              </a:rPr>
              <a:t>Estadísticas </a:t>
            </a:r>
            <a:r>
              <a:rPr lang="es-PE" sz="1400" b="1" i="0" dirty="0" err="1">
                <a:solidFill>
                  <a:srgbClr val="616161"/>
                </a:solidFill>
                <a:effectLst/>
                <a:latin typeface="Segoe WPC"/>
              </a:rPr>
              <a:t>via</a:t>
            </a:r>
            <a:r>
              <a:rPr lang="es-PE" sz="1400" b="1" i="0" dirty="0">
                <a:solidFill>
                  <a:srgbClr val="616161"/>
                </a:solidFill>
                <a:effectLst/>
                <a:latin typeface="Segoe WPC"/>
              </a:rPr>
              <a:t> API</a:t>
            </a:r>
            <a:r>
              <a:rPr lang="es-PE" sz="1400" b="0" i="0" dirty="0">
                <a:solidFill>
                  <a:srgbClr val="616161"/>
                </a:solidFill>
                <a:effectLst/>
                <a:latin typeface="Segoe WPC"/>
              </a:rPr>
              <a:t> (no duplica conexiones directas)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4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sz="1400" b="1" i="0" dirty="0">
                <a:solidFill>
                  <a:srgbClr val="616161"/>
                </a:solidFill>
                <a:effectLst/>
                <a:latin typeface="Segoe WPC"/>
              </a:rPr>
              <a:t>Enlaces útiles</a:t>
            </a:r>
            <a:r>
              <a:rPr lang="es-PE" sz="1400" b="0" i="0" dirty="0">
                <a:solidFill>
                  <a:srgbClr val="616161"/>
                </a:solidFill>
                <a:effectLst/>
                <a:latin typeface="Segoe WPC"/>
              </a:rPr>
              <a:t> (</a:t>
            </a:r>
            <a:r>
              <a:rPr lang="es-PE" sz="1400" b="0" i="0" dirty="0" err="1">
                <a:solidFill>
                  <a:srgbClr val="616161"/>
                </a:solidFill>
                <a:effectLst/>
                <a:latin typeface="Segoe WPC"/>
              </a:rPr>
              <a:t>Swagger</a:t>
            </a:r>
            <a:r>
              <a:rPr lang="es-PE" sz="1400" b="0" i="0" dirty="0">
                <a:solidFill>
                  <a:srgbClr val="616161"/>
                </a:solidFill>
                <a:effectLst/>
                <a:latin typeface="Segoe WPC"/>
              </a:rPr>
              <a:t>, </a:t>
            </a:r>
            <a:r>
              <a:rPr lang="es-PE" sz="1400" b="0" i="0" dirty="0" err="1">
                <a:solidFill>
                  <a:srgbClr val="616161"/>
                </a:solidFill>
                <a:effectLst/>
                <a:latin typeface="Segoe WPC"/>
              </a:rPr>
              <a:t>ReDoc</a:t>
            </a:r>
            <a:r>
              <a:rPr lang="es-PE" sz="1400" b="0" i="0" dirty="0">
                <a:solidFill>
                  <a:srgbClr val="616161"/>
                </a:solidFill>
                <a:effectLst/>
                <a:latin typeface="Segoe WPC"/>
              </a:rPr>
              <a:t>, </a:t>
            </a:r>
            <a:r>
              <a:rPr lang="es-PE" sz="1400" b="0" i="0" dirty="0" err="1">
                <a:solidFill>
                  <a:srgbClr val="616161"/>
                </a:solidFill>
                <a:effectLst/>
                <a:latin typeface="Segoe WPC"/>
              </a:rPr>
              <a:t>Health</a:t>
            </a:r>
            <a:r>
              <a:rPr lang="es-PE" sz="1400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sz="14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sz="1400" b="1" i="0" dirty="0">
                <a:solidFill>
                  <a:srgbClr val="616161"/>
                </a:solidFill>
                <a:effectLst/>
                <a:latin typeface="Segoe WPC"/>
              </a:rPr>
              <a:t>Monitoreo de conectividad</a:t>
            </a:r>
            <a:r>
              <a:rPr lang="es-PE" sz="1400" b="0" i="0" dirty="0">
                <a:solidFill>
                  <a:srgbClr val="616161"/>
                </a:solidFill>
                <a:effectLst/>
                <a:latin typeface="Segoe WPC"/>
              </a:rPr>
              <a:t> entre servicios</a:t>
            </a:r>
          </a:p>
        </p:txBody>
      </p:sp>
    </p:spTree>
    <p:extLst>
      <p:ext uri="{BB962C8B-B14F-4D97-AF65-F5344CB8AC3E}">
        <p14:creationId xmlns:p14="http://schemas.microsoft.com/office/powerpoint/2010/main" val="184148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4F9C3-1333-B804-3211-B4EB831A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E5CE-ABB9-353B-23B8-CFDCA3DF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55653"/>
            <a:ext cx="11360800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✅ </a:t>
            </a:r>
            <a:r>
              <a:rPr lang="es-ES" b="1" dirty="0"/>
              <a:t>📊 </a:t>
            </a:r>
            <a:r>
              <a:rPr lang="es-PE" dirty="0"/>
              <a:t>FASE 1.5 </a:t>
            </a:r>
            <a:br>
              <a:rPr lang="es-PE" dirty="0"/>
            </a:b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F439C-D678-0928-98FA-B271A448ECBC}"/>
              </a:ext>
            </a:extLst>
          </p:cNvPr>
          <p:cNvSpPr txBox="1"/>
          <p:nvPr/>
        </p:nvSpPr>
        <p:spPr>
          <a:xfrm>
            <a:off x="2631057" y="1427566"/>
            <a:ext cx="7308028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s-ES" sz="2000" b="1" i="0" dirty="0">
                <a:solidFill>
                  <a:srgbClr val="616161"/>
                </a:solidFill>
                <a:effectLst/>
                <a:latin typeface="Segoe WPC"/>
              </a:rPr>
              <a:t>🚀 ¿Listo para FASE 2: AWS PostgreSQL?</a:t>
            </a:r>
          </a:p>
          <a:p>
            <a:pPr algn="l">
              <a:spcAft>
                <a:spcPts val="1200"/>
              </a:spcAft>
              <a:buNone/>
            </a:pPr>
            <a:r>
              <a:rPr lang="es-ES" sz="2000" b="0" i="0" dirty="0">
                <a:solidFill>
                  <a:srgbClr val="616161"/>
                </a:solidFill>
                <a:effectLst/>
                <a:latin typeface="Segoe WPC"/>
              </a:rPr>
              <a:t>Ahora necesitamos:</a:t>
            </a:r>
          </a:p>
          <a:p>
            <a:pPr algn="l">
              <a:buFont typeface="+mj-lt"/>
              <a:buAutoNum type="arabicPeriod"/>
            </a:pPr>
            <a:r>
              <a:rPr lang="es-ES" sz="2000" b="1" i="0" dirty="0">
                <a:solidFill>
                  <a:srgbClr val="616161"/>
                </a:solidFill>
                <a:effectLst/>
                <a:latin typeface="Segoe WPC"/>
              </a:rPr>
              <a:t>Crear base de datos PostgreSQL en AWS RDS</a:t>
            </a:r>
            <a:endParaRPr lang="es-ES" sz="2000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es-ES" sz="2000" b="1" i="0" dirty="0">
                <a:solidFill>
                  <a:srgbClr val="616161"/>
                </a:solidFill>
                <a:effectLst/>
                <a:latin typeface="Segoe WPC"/>
              </a:rPr>
              <a:t>Migrar el </a:t>
            </a:r>
            <a:r>
              <a:rPr lang="es-ES" sz="2000" b="1" i="0" dirty="0" err="1">
                <a:solidFill>
                  <a:srgbClr val="616161"/>
                </a:solidFill>
                <a:effectLst/>
                <a:latin typeface="Segoe WPC"/>
              </a:rPr>
              <a:t>dataset</a:t>
            </a:r>
            <a:r>
              <a:rPr lang="es-ES" sz="2000" b="1" i="0" dirty="0">
                <a:solidFill>
                  <a:srgbClr val="616161"/>
                </a:solidFill>
                <a:effectLst/>
                <a:latin typeface="Segoe WPC"/>
              </a:rPr>
              <a:t> CSV a PostgreSQL</a:t>
            </a:r>
            <a:endParaRPr lang="es-ES" sz="2000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es-ES" sz="2000" b="1" i="0" dirty="0">
                <a:solidFill>
                  <a:srgbClr val="616161"/>
                </a:solidFill>
                <a:effectLst/>
                <a:latin typeface="Segoe WPC"/>
              </a:rPr>
              <a:t>Implementar el primer adaptador (</a:t>
            </a:r>
            <a:r>
              <a:rPr lang="es-ES" sz="2000" b="1" i="0" dirty="0" err="1">
                <a:solidFill>
                  <a:srgbClr val="616161"/>
                </a:solidFill>
                <a:effectLst/>
                <a:latin typeface="Segoe WPC"/>
              </a:rPr>
              <a:t>PostgreSQLAdapter</a:t>
            </a:r>
            <a:r>
              <a:rPr lang="es-ES" sz="2000" b="1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endParaRPr lang="es-ES" sz="2000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1200"/>
              </a:spcAft>
              <a:buNone/>
            </a:pPr>
            <a:r>
              <a:rPr lang="es-ES" sz="2000" b="1" i="0" dirty="0">
                <a:solidFill>
                  <a:srgbClr val="616161"/>
                </a:solidFill>
                <a:effectLst/>
                <a:latin typeface="Segoe WPC"/>
              </a:rPr>
              <a:t>"Empezamos con arquitectura hexagonal simple aplicando DDD, definiendo claramente las entidades del dominio (</a:t>
            </a:r>
            <a:r>
              <a:rPr lang="es-ES" sz="2000" b="1" i="0" dirty="0" err="1">
                <a:solidFill>
                  <a:srgbClr val="616161"/>
                </a:solidFill>
                <a:effectLst/>
                <a:latin typeface="Segoe WPC"/>
              </a:rPr>
              <a:t>TaxiTrip</a:t>
            </a:r>
            <a:r>
              <a:rPr lang="es-ES" sz="2000" b="1" i="0" dirty="0">
                <a:solidFill>
                  <a:srgbClr val="616161"/>
                </a:solidFill>
                <a:effectLst/>
                <a:latin typeface="Segoe WPC"/>
              </a:rPr>
              <a:t>, </a:t>
            </a:r>
            <a:r>
              <a:rPr lang="es-ES" sz="2000" b="1" i="0" dirty="0" err="1">
                <a:solidFill>
                  <a:srgbClr val="616161"/>
                </a:solidFill>
                <a:effectLst/>
                <a:latin typeface="Segoe WPC"/>
              </a:rPr>
              <a:t>Location</a:t>
            </a:r>
            <a:r>
              <a:rPr lang="es-ES" sz="2000" b="1" i="0" dirty="0">
                <a:solidFill>
                  <a:srgbClr val="616161"/>
                </a:solidFill>
                <a:effectLst/>
                <a:latin typeface="Segoe WPC"/>
              </a:rPr>
              <a:t>, </a:t>
            </a:r>
            <a:r>
              <a:rPr lang="es-ES" sz="2000" b="1" i="0" dirty="0" err="1">
                <a:solidFill>
                  <a:srgbClr val="616161"/>
                </a:solidFill>
                <a:effectLst/>
                <a:latin typeface="Segoe WPC"/>
              </a:rPr>
              <a:t>Prediction</a:t>
            </a:r>
            <a:r>
              <a:rPr lang="es-ES" sz="2000" b="1" i="0" dirty="0">
                <a:solidFill>
                  <a:srgbClr val="616161"/>
                </a:solidFill>
                <a:effectLst/>
                <a:latin typeface="Segoe WPC"/>
              </a:rPr>
              <a:t>) y los servicios de negocio, evitando </a:t>
            </a:r>
            <a:r>
              <a:rPr lang="es-ES" sz="2000" b="1" i="0" dirty="0" err="1">
                <a:solidFill>
                  <a:srgbClr val="616161"/>
                </a:solidFill>
                <a:effectLst/>
                <a:latin typeface="Segoe WPC"/>
              </a:rPr>
              <a:t>over-engineering</a:t>
            </a:r>
            <a:r>
              <a:rPr lang="es-ES" sz="2000" b="1" i="0" dirty="0">
                <a:solidFill>
                  <a:srgbClr val="616161"/>
                </a:solidFill>
                <a:effectLst/>
                <a:latin typeface="Segoe WPC"/>
              </a:rPr>
              <a:t> pero manteniendo buenas prácticas profesionales."</a:t>
            </a:r>
            <a:endParaRPr lang="es-ES" sz="2000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1402430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31027-065E-6AA7-AEBA-39C7906D3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65A0-227D-6872-7C78-E8A28046A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078" y="153640"/>
            <a:ext cx="4954443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4</a:t>
            </a:r>
            <a:br>
              <a:rPr lang="es-PE" sz="3600" dirty="0"/>
            </a:br>
            <a:br>
              <a:rPr lang="es-PE" sz="3600" dirty="0"/>
            </a:br>
            <a:endParaRPr lang="LID4096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E381A-ACA6-D446-EF34-18FEF261FF1B}"/>
              </a:ext>
            </a:extLst>
          </p:cNvPr>
          <p:cNvSpPr txBox="1"/>
          <p:nvPr/>
        </p:nvSpPr>
        <p:spPr>
          <a:xfrm>
            <a:off x="761281" y="1165239"/>
            <a:ext cx="609456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🎯 ¿QUÉ HEMOS LOGRADO?</a:t>
            </a:r>
          </a:p>
          <a:p>
            <a:pPr algn="l">
              <a:spcAft>
                <a:spcPts val="600"/>
              </a:spcAft>
              <a:buNone/>
            </a:pP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MLOps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Stack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 Profesional: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47718-B24C-F3EF-534D-AADEA324C5C9}"/>
              </a:ext>
            </a:extLst>
          </p:cNvPr>
          <p:cNvSpPr txBox="1"/>
          <p:nvPr/>
        </p:nvSpPr>
        <p:spPr>
          <a:xfrm>
            <a:off x="6708471" y="2219242"/>
            <a:ext cx="35828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📊 Streamlit (Puerto 8501)</a:t>
            </a:r>
          </a:p>
          <a:p>
            <a:r>
              <a:rPr lang="LID4096" dirty="0"/>
              <a:t>    ↕️ HTTP Requests</a:t>
            </a:r>
          </a:p>
          <a:p>
            <a:r>
              <a:rPr lang="LID4096" dirty="0"/>
              <a:t>🚀 FastAPI (Puerto 8000)</a:t>
            </a:r>
          </a:p>
          <a:p>
            <a:r>
              <a:rPr lang="LID4096" dirty="0"/>
              <a:t>    ↕️ MLflow API</a:t>
            </a:r>
          </a:p>
          <a:p>
            <a:r>
              <a:rPr lang="LID4096" dirty="0"/>
              <a:t>🤖 MLflow (sqlite:///mlflow.db)</a:t>
            </a:r>
          </a:p>
          <a:p>
            <a:r>
              <a:rPr lang="LID4096" dirty="0"/>
              <a:t>    ↕️ AsyncPG</a:t>
            </a:r>
          </a:p>
          <a:p>
            <a:r>
              <a:rPr lang="LID4096" dirty="0"/>
              <a:t>🗄️ PostgreSQL (AWS RDS)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74455-6726-BEC9-5534-10F68FE5507E}"/>
              </a:ext>
            </a:extLst>
          </p:cNvPr>
          <p:cNvSpPr txBox="1"/>
          <p:nvPr/>
        </p:nvSpPr>
        <p:spPr>
          <a:xfrm>
            <a:off x="1037326" y="2319270"/>
            <a:ext cx="6094562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Flujo Completo:</a:t>
            </a:r>
          </a:p>
          <a:p>
            <a:pPr algn="l">
              <a:buFont typeface="+mj-lt"/>
              <a:buAutoNum type="arabicPeriod"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Datos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→ PostgreSQL AWS</a:t>
            </a:r>
          </a:p>
          <a:p>
            <a:pPr algn="l">
              <a:buFont typeface="+mj-lt"/>
              <a:buAutoNum type="arabicPeriod"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Entrenamiento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→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tracking</a:t>
            </a:r>
          </a:p>
          <a:p>
            <a:pPr algn="l">
              <a:buFont typeface="+mj-lt"/>
              <a:buAutoNum type="arabicPeriod"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Modelo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→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FastAPI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serving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Monitoreo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→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Predicciones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→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Via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API +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4233651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30EEC-FA80-07A0-0025-0390774E7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6A6F1-46D8-0B9A-7259-1DA3DF7A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49" y="148549"/>
            <a:ext cx="7944927" cy="763600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✅ </a:t>
            </a:r>
            <a:r>
              <a:rPr lang="es-ES" sz="3200" b="1" dirty="0"/>
              <a:t>📊 </a:t>
            </a:r>
            <a:r>
              <a:rPr lang="es-PE" sz="3200" dirty="0"/>
              <a:t>FASE 5: </a:t>
            </a:r>
            <a:r>
              <a:rPr lang="es-ES" sz="3200" dirty="0"/>
              <a:t>Introducción a la Fase 5</a:t>
            </a:r>
            <a:br>
              <a:rPr lang="es-PE" sz="3200" dirty="0"/>
            </a:br>
            <a:br>
              <a:rPr lang="es-PE" sz="3200" dirty="0"/>
            </a:br>
            <a:endParaRPr lang="LID4096" sz="32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AD099A2-AD6B-E41D-8136-7C69EB01D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551" y="1089230"/>
            <a:ext cx="8522898" cy="414470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¿Por qué la Fase 5?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Problema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Hasta ahora tenemos un sistema que funciona... pero solo en nuestra máquina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Realidad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En producción necesitamos que funcione en CUALQUIER máquina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Solución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Containerización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+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Documentación Profesional</a:t>
            </a:r>
            <a:endParaRPr kumimoji="0" lang="en-US" altLang="LID4096" b="1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Objetivos de la Fase 5: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🐳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Containerizar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todo el sistema con Docker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📚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Documentar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la arquitectura para futuros desarrolladores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🚀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Hacer el sistema portable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y production-ready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🎓 </a:t>
            </a: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Crear material educativo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completo</a:t>
            </a:r>
            <a:endParaRPr kumimoji="0" lang="en-US" altLang="LID4096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¿Qué vamos a lograr?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"De un sistema que funciona en mi laptop a un sistema que funciona en cualquier servidor del mundo"</a:t>
            </a:r>
            <a:endParaRPr kumimoji="0" lang="LID4096" altLang="LID4096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17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53390-FECC-513E-F6F7-1557156A5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72A6-3ED4-F4FD-1D0B-81E367E9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49" y="148549"/>
            <a:ext cx="7944927" cy="763600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✅ </a:t>
            </a:r>
            <a:r>
              <a:rPr lang="es-ES" sz="3200" b="1" dirty="0"/>
              <a:t>📊 </a:t>
            </a:r>
            <a:r>
              <a:rPr lang="es-PE" sz="3200" dirty="0"/>
              <a:t>FASE 5: </a:t>
            </a:r>
            <a:r>
              <a:rPr lang="es-ES" sz="3200" dirty="0"/>
              <a:t>¿Qué es Docker?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4FB14F-8204-3B14-2D9A-F232A92A737F}"/>
              </a:ext>
            </a:extLst>
          </p:cNvPr>
          <p:cNvSpPr txBox="1"/>
          <p:nvPr/>
        </p:nvSpPr>
        <p:spPr>
          <a:xfrm>
            <a:off x="407597" y="814579"/>
            <a:ext cx="966805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La Analogía del Contenedor de Barco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Problema tradicional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: "En mi máquina funciona, pero en producción no"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Solución Docker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: Como un contenedor de barco que lleva TODO lo necesario</a:t>
            </a:r>
          </a:p>
          <a:p>
            <a:pPr algn="l">
              <a:spcAft>
                <a:spcPts val="600"/>
              </a:spcAft>
              <a:buNone/>
            </a:pPr>
            <a:endParaRPr lang="es-ES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Docker vs Máquina Virtual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3D61EE-85F5-E5A3-CA35-A47F8F9A4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637" y="2184975"/>
            <a:ext cx="7021902" cy="32445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9B040F-B364-39A5-7F65-17EB7B1C221D}"/>
              </a:ext>
            </a:extLst>
          </p:cNvPr>
          <p:cNvSpPr txBox="1"/>
          <p:nvPr/>
        </p:nvSpPr>
        <p:spPr>
          <a:xfrm>
            <a:off x="407597" y="2614610"/>
            <a:ext cx="4017754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ES" sz="1600" b="1" i="0" dirty="0">
                <a:solidFill>
                  <a:srgbClr val="616161"/>
                </a:solidFill>
                <a:effectLst/>
                <a:latin typeface="Segoe WPC"/>
              </a:rPr>
              <a:t>Beneficios para nuestro proyecto: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sz="1600" b="1" i="0" dirty="0">
                <a:solidFill>
                  <a:srgbClr val="616161"/>
                </a:solidFill>
                <a:effectLst/>
                <a:latin typeface="Segoe WPC"/>
              </a:rPr>
              <a:t>Portabilidad</a:t>
            </a:r>
            <a:r>
              <a:rPr lang="es-ES" sz="1600" b="0" i="0" dirty="0">
                <a:solidFill>
                  <a:srgbClr val="616161"/>
                </a:solidFill>
                <a:effectLst/>
                <a:latin typeface="Segoe WPC"/>
              </a:rPr>
              <a:t>: Funciona igual en desarrollo y producción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sz="1600" b="1" i="0" dirty="0">
                <a:solidFill>
                  <a:srgbClr val="616161"/>
                </a:solidFill>
                <a:effectLst/>
                <a:latin typeface="Segoe WPC"/>
              </a:rPr>
              <a:t>Aislamiento</a:t>
            </a:r>
            <a:r>
              <a:rPr lang="es-ES" sz="1600" b="0" i="0" dirty="0">
                <a:solidFill>
                  <a:srgbClr val="616161"/>
                </a:solidFill>
                <a:effectLst/>
                <a:latin typeface="Segoe WPC"/>
              </a:rPr>
              <a:t>: No interfiere con otros proyectos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sz="1600" b="1" i="0" dirty="0">
                <a:solidFill>
                  <a:srgbClr val="616161"/>
                </a:solidFill>
                <a:effectLst/>
                <a:latin typeface="Segoe WPC"/>
              </a:rPr>
              <a:t>Reproducibilidad</a:t>
            </a:r>
            <a:r>
              <a:rPr lang="es-ES" sz="1600" b="0" i="0" dirty="0">
                <a:solidFill>
                  <a:srgbClr val="616161"/>
                </a:solidFill>
                <a:effectLst/>
                <a:latin typeface="Segoe WPC"/>
              </a:rPr>
              <a:t>: Siempre el mismo resultado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sz="1600" b="1" i="0" dirty="0">
                <a:solidFill>
                  <a:srgbClr val="616161"/>
                </a:solidFill>
                <a:effectLst/>
                <a:latin typeface="Segoe WPC"/>
              </a:rPr>
              <a:t>Escalabilidad</a:t>
            </a:r>
            <a:r>
              <a:rPr lang="es-ES" sz="1600" b="0" i="0" dirty="0">
                <a:solidFill>
                  <a:srgbClr val="616161"/>
                </a:solidFill>
                <a:effectLst/>
                <a:latin typeface="Segoe WPC"/>
              </a:rPr>
              <a:t>: Fácil de escalar horizontalmente</a:t>
            </a:r>
          </a:p>
        </p:txBody>
      </p:sp>
    </p:spTree>
    <p:extLst>
      <p:ext uri="{BB962C8B-B14F-4D97-AF65-F5344CB8AC3E}">
        <p14:creationId xmlns:p14="http://schemas.microsoft.com/office/powerpoint/2010/main" val="1043889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38DD0-8191-B23E-DAB6-6BDD80964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58C2-EF31-5938-8D20-7DA52C2D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1" y="148549"/>
            <a:ext cx="8428006" cy="763600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✅ </a:t>
            </a:r>
            <a:r>
              <a:rPr lang="es-ES" sz="3200" b="1" dirty="0"/>
              <a:t>📊 </a:t>
            </a:r>
            <a:r>
              <a:rPr lang="es-PE" sz="3200" dirty="0"/>
              <a:t>FASE 5: </a:t>
            </a:r>
            <a:r>
              <a:rPr lang="es-ES" sz="3200" dirty="0"/>
              <a:t>Archivos Docker Creados - Parte 1</a:t>
            </a:r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93123-7A2A-AA71-A749-093E13D92598}"/>
              </a:ext>
            </a:extLst>
          </p:cNvPr>
          <p:cNvSpPr txBox="1"/>
          <p:nvPr/>
        </p:nvSpPr>
        <p:spPr>
          <a:xfrm>
            <a:off x="476608" y="1044208"/>
            <a:ext cx="7088757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Archivo 1: </a:t>
            </a:r>
            <a:r>
              <a:rPr lang="es-ES" b="0" i="0" u="none" strike="noStrike" dirty="0" err="1">
                <a:solidFill>
                  <a:srgbClr val="616161"/>
                </a:solidFill>
                <a:effectLst/>
                <a:latin typeface="Segoe WPC"/>
                <a:hlinkClick r:id="rId2"/>
              </a:rPr>
              <a:t>Dockerfile.api</a:t>
            </a:r>
            <a:endParaRPr lang="es-ES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12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¿Qué es?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Receta para crear el contenedor del </a:t>
            </a:r>
            <a:r>
              <a:rPr lang="es-ES" b="0" i="0" dirty="0" err="1">
                <a:solidFill>
                  <a:srgbClr val="616161"/>
                </a:solidFill>
                <a:effectLst/>
                <a:latin typeface="Segoe WPC"/>
              </a:rPr>
              <a:t>FastAPI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 server</a:t>
            </a:r>
          </a:p>
          <a:p>
            <a:pPr algn="l">
              <a:spcAft>
                <a:spcPts val="12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¿Qué contiene?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B7824-3C65-88B2-FEA0-A58C2F3F6B35}"/>
              </a:ext>
            </a:extLst>
          </p:cNvPr>
          <p:cNvSpPr txBox="1"/>
          <p:nvPr/>
        </p:nvSpPr>
        <p:spPr>
          <a:xfrm>
            <a:off x="5316026" y="2705414"/>
            <a:ext cx="609456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dirty="0"/>
              <a:t>FROM python:3.9-slim           # Base: Python oficial</a:t>
            </a:r>
          </a:p>
          <a:p>
            <a:r>
              <a:rPr lang="LID4096" dirty="0"/>
              <a:t>WORKDIR /app                   # Carpeta de trabajo</a:t>
            </a:r>
          </a:p>
          <a:p>
            <a:r>
              <a:rPr lang="LID4096" dirty="0"/>
              <a:t>COPY requirements.txt .        # Copiar dependencias</a:t>
            </a:r>
          </a:p>
          <a:p>
            <a:r>
              <a:rPr lang="LID4096" dirty="0"/>
              <a:t>RUN pip install -r requirements.txt  # Instalar packages</a:t>
            </a:r>
          </a:p>
          <a:p>
            <a:r>
              <a:rPr lang="LID4096" dirty="0"/>
              <a:t>COPY taxi_duration_predictor/ ./  # Copiar código</a:t>
            </a:r>
          </a:p>
          <a:p>
            <a:r>
              <a:rPr lang="LID4096" dirty="0"/>
              <a:t>EXPOSE 8000                    # Puerto de la API</a:t>
            </a:r>
          </a:p>
          <a:p>
            <a:r>
              <a:rPr lang="LID4096" dirty="0"/>
              <a:t>CMD ["uvicorn", "05_fastapi_server:app"]  # Comando inicio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2FDB-8225-9FBE-42A1-4CDF8C91524D}"/>
              </a:ext>
            </a:extLst>
          </p:cNvPr>
          <p:cNvSpPr txBox="1"/>
          <p:nvPr/>
        </p:nvSpPr>
        <p:spPr>
          <a:xfrm>
            <a:off x="545619" y="2567391"/>
            <a:ext cx="444044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¿Por qué cada línea?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FROM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: Como elegir el sistema operativo 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COPY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: Llevar nuestro código al contenedor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RUN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: Instalar todo lo que necesitamos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CMD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: Qué hacer cuando el contenedor arranca</a:t>
            </a:r>
          </a:p>
        </p:txBody>
      </p:sp>
    </p:spTree>
    <p:extLst>
      <p:ext uri="{BB962C8B-B14F-4D97-AF65-F5344CB8AC3E}">
        <p14:creationId xmlns:p14="http://schemas.microsoft.com/office/powerpoint/2010/main" val="1907820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9CED9-EAFD-F6B0-8646-3D23984A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6393-42D7-B690-3E14-77D8263A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1" y="148549"/>
            <a:ext cx="8428006" cy="763600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✅ </a:t>
            </a:r>
            <a:r>
              <a:rPr lang="es-ES" sz="3200" b="1" dirty="0"/>
              <a:t>📊 </a:t>
            </a:r>
            <a:r>
              <a:rPr lang="es-PE" sz="3200" dirty="0"/>
              <a:t>FASE 5: </a:t>
            </a:r>
            <a:r>
              <a:rPr lang="es-ES" sz="3200" dirty="0"/>
              <a:t>Archivos Docker Creados - Parte 2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7D7F3-0719-BD29-5649-8A3541D9273E}"/>
              </a:ext>
            </a:extLst>
          </p:cNvPr>
          <p:cNvSpPr txBox="1"/>
          <p:nvPr/>
        </p:nvSpPr>
        <p:spPr>
          <a:xfrm>
            <a:off x="744027" y="955178"/>
            <a:ext cx="751145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Archivo 2: </a:t>
            </a:r>
            <a:r>
              <a:rPr lang="es-ES" b="0" i="0" u="none" strike="noStrike" dirty="0" err="1">
                <a:solidFill>
                  <a:srgbClr val="616161"/>
                </a:solidFill>
                <a:effectLst/>
                <a:latin typeface="Segoe WPC"/>
                <a:hlinkClick r:id="rId2"/>
              </a:rPr>
              <a:t>Dockerfile.dashboard</a:t>
            </a:r>
            <a:endParaRPr lang="es-ES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12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¿Qué es?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Receta para crear el contenedor del </a:t>
            </a:r>
            <a:r>
              <a:rPr lang="es-ES" b="0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ES" b="0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12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Diferencias con el API: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42F0F-A4AD-5B6C-EF26-2FD62219B591}"/>
              </a:ext>
            </a:extLst>
          </p:cNvPr>
          <p:cNvSpPr txBox="1"/>
          <p:nvPr/>
        </p:nvSpPr>
        <p:spPr>
          <a:xfrm>
            <a:off x="3791308" y="1905809"/>
            <a:ext cx="791904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dirty="0"/>
              <a:t># Mismo base pero...</a:t>
            </a:r>
          </a:p>
          <a:p>
            <a:r>
              <a:rPr lang="LID4096" dirty="0"/>
              <a:t>EXPOSE 8501                    # Puerto diferente (Streamlit)</a:t>
            </a:r>
          </a:p>
          <a:p>
            <a:r>
              <a:rPr lang="LID4096" dirty="0"/>
              <a:t>CMD ["streamlit", "run", "04_streamlit_dashboard.py"]  # Comando diferente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820C4-7970-9CE4-042D-9564E823B6D2}"/>
              </a:ext>
            </a:extLst>
          </p:cNvPr>
          <p:cNvSpPr txBox="1"/>
          <p:nvPr/>
        </p:nvSpPr>
        <p:spPr>
          <a:xfrm>
            <a:off x="744027" y="3209777"/>
            <a:ext cx="6094562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Archivo 3: </a:t>
            </a:r>
            <a:r>
              <a:rPr lang="es-PE" b="0" i="0" u="none" strike="noStrike" dirty="0" err="1">
                <a:solidFill>
                  <a:srgbClr val="616161"/>
                </a:solidFill>
                <a:effectLst/>
                <a:latin typeface="Segoe WPC"/>
                <a:hlinkClick r:id="rId2"/>
              </a:rPr>
              <a:t>docker-compose.yml</a:t>
            </a:r>
            <a:endParaRPr lang="es-PE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12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¿Qué es?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El "director de orquesta" que coordina TODOS los servicios</a:t>
            </a:r>
          </a:p>
          <a:p>
            <a:pPr algn="l">
              <a:spcAft>
                <a:spcPts val="12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¿Qué servicios orquesta?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🗄️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postgres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Base de datos PostgreSQL</a:t>
            </a:r>
          </a:p>
          <a:p>
            <a:pPr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🤖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Servidor de tracking ML</a:t>
            </a:r>
          </a:p>
          <a:p>
            <a:pPr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🚀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api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Nuestro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FastAPI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server</a:t>
            </a:r>
          </a:p>
          <a:p>
            <a:pPr algn="l">
              <a:buFont typeface="+mj-lt"/>
              <a:buAutoNum type="arabicPeriod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📊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Nuestro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Streamlit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3477400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4B3F-6D77-1626-2235-A87F19C4B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24FF-ED7C-BBC8-E19E-34A0A0B8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148549"/>
            <a:ext cx="9143999" cy="763600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✅ </a:t>
            </a:r>
            <a:r>
              <a:rPr lang="es-ES" sz="2800" b="1" dirty="0"/>
              <a:t>📊 </a:t>
            </a:r>
            <a:r>
              <a:rPr lang="es-PE" sz="2800" dirty="0"/>
              <a:t>FASE 5: </a:t>
            </a:r>
            <a:r>
              <a:rPr lang="es-ES" sz="2800" dirty="0"/>
              <a:t>Docker </a:t>
            </a:r>
            <a:r>
              <a:rPr lang="es-ES" sz="2800" dirty="0" err="1"/>
              <a:t>Compose</a:t>
            </a:r>
            <a:r>
              <a:rPr lang="es-ES" sz="2800" dirty="0"/>
              <a:t> - El Director de Orquesta</a:t>
            </a:r>
            <a:endParaRPr lang="LID4096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C5BE8-935D-83D9-F948-83E8DD46E10A}"/>
              </a:ext>
            </a:extLst>
          </p:cNvPr>
          <p:cNvSpPr txBox="1"/>
          <p:nvPr/>
        </p:nvSpPr>
        <p:spPr>
          <a:xfrm>
            <a:off x="467983" y="1026738"/>
            <a:ext cx="737342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¿Por qué Docker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Compose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?</a:t>
            </a:r>
          </a:p>
          <a:p>
            <a:pPr algn="l">
              <a:spcAft>
                <a:spcPts val="12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Problema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: Tener que ejecutar 4 comandos </a:t>
            </a:r>
            <a:r>
              <a:rPr lang="es-ES" b="0" i="0" dirty="0" err="1">
                <a:solidFill>
                  <a:srgbClr val="616161"/>
                </a:solidFill>
                <a:effectLst/>
                <a:latin typeface="Segoe WPC"/>
              </a:rPr>
              <a:t>docker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 diferentes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EE4E7-49A8-3B96-CD0E-A0FF8E476367}"/>
              </a:ext>
            </a:extLst>
          </p:cNvPr>
          <p:cNvSpPr txBox="1"/>
          <p:nvPr/>
        </p:nvSpPr>
        <p:spPr>
          <a:xfrm>
            <a:off x="8369779" y="912149"/>
            <a:ext cx="296533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dirty="0"/>
              <a:t># ❌ Manual (tedioso):</a:t>
            </a:r>
            <a:endParaRPr lang="en-US" dirty="0"/>
          </a:p>
          <a:p>
            <a:r>
              <a:rPr lang="LID4096" dirty="0"/>
              <a:t>docker run postgres...</a:t>
            </a:r>
            <a:endParaRPr lang="en-US" dirty="0"/>
          </a:p>
          <a:p>
            <a:r>
              <a:rPr lang="LID4096" dirty="0"/>
              <a:t>docker run mlflow...</a:t>
            </a:r>
            <a:endParaRPr lang="en-US" dirty="0"/>
          </a:p>
          <a:p>
            <a:r>
              <a:rPr lang="LID4096" dirty="0"/>
              <a:t>docker run api...</a:t>
            </a:r>
            <a:endParaRPr lang="en-US" dirty="0"/>
          </a:p>
          <a:p>
            <a:r>
              <a:rPr lang="LID4096" dirty="0"/>
              <a:t>docker run dashboard...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6E2C5-BA3A-C6EE-FD57-67EE88CB7C48}"/>
              </a:ext>
            </a:extLst>
          </p:cNvPr>
          <p:cNvSpPr txBox="1"/>
          <p:nvPr/>
        </p:nvSpPr>
        <p:spPr>
          <a:xfrm>
            <a:off x="467983" y="2020145"/>
            <a:ext cx="3310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Solución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Un solo comando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5BAFD-98E3-9B23-45D8-CC4D10052F4D}"/>
              </a:ext>
            </a:extLst>
          </p:cNvPr>
          <p:cNvSpPr txBox="1"/>
          <p:nvPr/>
        </p:nvSpPr>
        <p:spPr>
          <a:xfrm>
            <a:off x="555326" y="2453914"/>
            <a:ext cx="464748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dirty="0"/>
              <a:t># ✅ Automático:docker-compose up -d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85D4E-AEB4-1868-E2D0-E60440ED8C18}"/>
              </a:ext>
            </a:extLst>
          </p:cNvPr>
          <p:cNvSpPr txBox="1"/>
          <p:nvPr/>
        </p:nvSpPr>
        <p:spPr>
          <a:xfrm>
            <a:off x="2641839" y="4311023"/>
            <a:ext cx="296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Arquitectura de servicios: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5553B-4EE2-3981-6941-DCC15CBCC02A}"/>
              </a:ext>
            </a:extLst>
          </p:cNvPr>
          <p:cNvSpPr txBox="1"/>
          <p:nvPr/>
        </p:nvSpPr>
        <p:spPr>
          <a:xfrm>
            <a:off x="6214254" y="2849085"/>
            <a:ext cx="4311050" cy="36625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sz="1600" dirty="0"/>
              <a:t>services:</a:t>
            </a:r>
          </a:p>
          <a:p>
            <a:r>
              <a:rPr lang="LID4096" sz="1600" dirty="0"/>
              <a:t>  postgres:     # Base de datos</a:t>
            </a:r>
          </a:p>
          <a:p>
            <a:r>
              <a:rPr lang="LID4096" sz="1600" dirty="0"/>
              <a:t>    image: postgres:13</a:t>
            </a:r>
          </a:p>
          <a:p>
            <a:r>
              <a:rPr lang="LID4096" sz="1600" dirty="0"/>
              <a:t>    ports: ["5432:5432"]</a:t>
            </a:r>
          </a:p>
          <a:p>
            <a:r>
              <a:rPr lang="LID4096" sz="1600" dirty="0"/>
              <a:t>  </a:t>
            </a:r>
          </a:p>
          <a:p>
            <a:r>
              <a:rPr lang="LID4096" sz="1600" dirty="0"/>
              <a:t>  api:          # Nuestro FastAPI</a:t>
            </a:r>
          </a:p>
          <a:p>
            <a:r>
              <a:rPr lang="LID4096" sz="1600" dirty="0"/>
              <a:t>    build: Dockerfile.api</a:t>
            </a:r>
          </a:p>
          <a:p>
            <a:r>
              <a:rPr lang="LID4096" sz="1600" dirty="0"/>
              <a:t>    ports: ["8000:8000"]</a:t>
            </a:r>
          </a:p>
          <a:p>
            <a:r>
              <a:rPr lang="LID4096" sz="1600" dirty="0"/>
              <a:t>    depends_on: [postgres]</a:t>
            </a:r>
          </a:p>
          <a:p>
            <a:r>
              <a:rPr lang="LID4096" sz="1600" dirty="0"/>
              <a:t>  </a:t>
            </a:r>
          </a:p>
          <a:p>
            <a:r>
              <a:rPr lang="LID4096" sz="1600" dirty="0"/>
              <a:t>  dashboard:    # Nuestro Streamlit</a:t>
            </a:r>
          </a:p>
          <a:p>
            <a:r>
              <a:rPr lang="LID4096" sz="1600" dirty="0"/>
              <a:t>    build: Dockerfile.dashboard</a:t>
            </a:r>
          </a:p>
          <a:p>
            <a:r>
              <a:rPr lang="LID4096" sz="1600" dirty="0"/>
              <a:t>    ports: ["8501:8501"]</a:t>
            </a:r>
          </a:p>
          <a:p>
            <a:r>
              <a:rPr lang="LID4096" sz="1600" dirty="0"/>
              <a:t>    depends_on: [api]</a:t>
            </a:r>
          </a:p>
        </p:txBody>
      </p:sp>
    </p:spTree>
    <p:extLst>
      <p:ext uri="{BB962C8B-B14F-4D97-AF65-F5344CB8AC3E}">
        <p14:creationId xmlns:p14="http://schemas.microsoft.com/office/powerpoint/2010/main" val="1896168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19B96-98E4-96DC-763B-33A8627A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AB2D-56A9-29F4-F015-55F610BB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148549"/>
            <a:ext cx="9143999" cy="763600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✅ </a:t>
            </a:r>
            <a:r>
              <a:rPr lang="es-ES" sz="2800" b="1" dirty="0"/>
              <a:t>📊 </a:t>
            </a:r>
            <a:r>
              <a:rPr lang="es-PE" sz="2800" dirty="0"/>
              <a:t>FASE 5: </a:t>
            </a:r>
            <a:r>
              <a:rPr lang="es-ES" sz="2800" dirty="0"/>
              <a:t>Archivos de Configuración</a:t>
            </a:r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567D4-F5C5-CABC-08D2-1080C0995EF9}"/>
              </a:ext>
            </a:extLst>
          </p:cNvPr>
          <p:cNvSpPr txBox="1"/>
          <p:nvPr/>
        </p:nvSpPr>
        <p:spPr>
          <a:xfrm>
            <a:off x="700896" y="1035365"/>
            <a:ext cx="740793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Archivo 4: </a:t>
            </a:r>
            <a:r>
              <a:rPr lang="es-ES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.</a:t>
            </a:r>
            <a:r>
              <a:rPr lang="es-ES" b="0" i="0" u="none" strike="noStrike" dirty="0" err="1">
                <a:solidFill>
                  <a:srgbClr val="616161"/>
                </a:solidFill>
                <a:effectLst/>
                <a:latin typeface="Segoe WPC"/>
                <a:hlinkClick r:id="rId2"/>
              </a:rPr>
              <a:t>env.docker</a:t>
            </a:r>
            <a:endParaRPr lang="es-ES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12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¿Qué es?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Variables de entorno para configurar los contenedores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145BA-D6E7-EFEC-DC7A-418D6147FFEA}"/>
              </a:ext>
            </a:extLst>
          </p:cNvPr>
          <p:cNvSpPr txBox="1"/>
          <p:nvPr/>
        </p:nvSpPr>
        <p:spPr>
          <a:xfrm>
            <a:off x="1408262" y="1881856"/>
            <a:ext cx="9021073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dirty="0"/>
              <a:t>POSTGRES_PASSWORD=taxi_predictor_2025</a:t>
            </a:r>
            <a:endParaRPr lang="en-US" dirty="0"/>
          </a:p>
          <a:p>
            <a:r>
              <a:rPr lang="LID4096" dirty="0"/>
              <a:t>DATABASE_URL=postgresql://postgres:taxi_predictor_2025@postgres:5432/taxi_duration</a:t>
            </a:r>
            <a:endParaRPr lang="en-US" dirty="0"/>
          </a:p>
          <a:p>
            <a:r>
              <a:rPr lang="LID4096" dirty="0"/>
              <a:t>MLFLOW_TRACKING_URI=http://mlflow:5000</a:t>
            </a:r>
            <a:endParaRPr lang="en-US" dirty="0"/>
          </a:p>
          <a:p>
            <a:r>
              <a:rPr lang="LID4096" dirty="0"/>
              <a:t>API_BASE_URL=http://api:8000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DA9CB-E061-5765-9BDA-7C7F6E40488A}"/>
              </a:ext>
            </a:extLst>
          </p:cNvPr>
          <p:cNvSpPr txBox="1"/>
          <p:nvPr/>
        </p:nvSpPr>
        <p:spPr>
          <a:xfrm>
            <a:off x="700896" y="3285862"/>
            <a:ext cx="9273396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¿Por qué es importante?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🔒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Seguridad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Passwords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no van en el código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🔧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Configurabilidad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Cambiar sin recompilar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🌍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Ambientes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 Desarrollo vs Producción</a:t>
            </a:r>
            <a:endParaRPr lang="es-PE" dirty="0">
              <a:solidFill>
                <a:srgbClr val="616161"/>
              </a:solidFill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Archivo 5: </a:t>
            </a:r>
            <a:r>
              <a:rPr lang="es-PE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start-docker.sh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 / </a:t>
            </a:r>
            <a:r>
              <a:rPr lang="es-PE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start-docker.bat</a:t>
            </a:r>
            <a:endParaRPr lang="es-PE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12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¿Qué es?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Scripts para iniciar todo automáticamente</a:t>
            </a:r>
          </a:p>
          <a:p>
            <a:pPr algn="l">
              <a:spcAft>
                <a:spcPts val="12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Para Linux/Mac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start-docker.sh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Para Windows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start-docker.bat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3827141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22666-F017-FEDD-3E1E-116F2CC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6CFF-0948-887E-947D-3396D985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148549"/>
            <a:ext cx="9143999" cy="763600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✅ </a:t>
            </a:r>
            <a:r>
              <a:rPr lang="es-ES" sz="2800" b="1" dirty="0"/>
              <a:t>📊 </a:t>
            </a:r>
            <a:r>
              <a:rPr lang="es-PE" sz="2800" dirty="0"/>
              <a:t>FASE 5: </a:t>
            </a:r>
            <a:r>
              <a:rPr lang="es-ES" sz="2800" dirty="0"/>
              <a:t>Documentación Profesional Creada</a:t>
            </a:r>
            <a:endParaRPr lang="LID4096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B3EF3-1894-EB66-CBF8-B9DA87C77C3B}"/>
              </a:ext>
            </a:extLst>
          </p:cNvPr>
          <p:cNvSpPr txBox="1"/>
          <p:nvPr/>
        </p:nvSpPr>
        <p:spPr>
          <a:xfrm>
            <a:off x="2961017" y="1010592"/>
            <a:ext cx="609456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Carpeta DOCS/ </a:t>
            </a:r>
            <a:endParaRPr lang="en-US" dirty="0"/>
          </a:p>
          <a:p>
            <a:endParaRPr lang="en-US" dirty="0"/>
          </a:p>
          <a:p>
            <a:r>
              <a:rPr lang="LID4096" dirty="0"/>
              <a:t>5 documentos creados: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LID4096" dirty="0"/>
              <a:t>README.md 📋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LID4096" dirty="0"/>
              <a:t>Overview completo del proyecto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LID4096" dirty="0"/>
              <a:t>Quick start guide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LID4096" dirty="0"/>
              <a:t>Arquitectura del sistema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LID4096" dirty="0"/>
              <a:t>HEXAGONAL_ARCHITECTURE.md 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LID4096" dirty="0"/>
              <a:t>🏗️Explicación detallada de arquitectura hexagonal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LID4096" dirty="0"/>
              <a:t>Principios SOLID aplicados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LID4096" dirty="0"/>
              <a:t>Ejemplos de código con Domain-Driven Design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LID4096" dirty="0"/>
              <a:t>MLOPS_PIPELINE.md 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LID4096" dirty="0"/>
              <a:t>🚀Pipeline completo MLOps explicado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LID4096" dirty="0"/>
              <a:t>Fases del proyecto paso a paso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LID4096" dirty="0"/>
              <a:t>Métricas y resultados de modelos</a:t>
            </a:r>
          </a:p>
        </p:txBody>
      </p:sp>
    </p:spTree>
    <p:extLst>
      <p:ext uri="{BB962C8B-B14F-4D97-AF65-F5344CB8AC3E}">
        <p14:creationId xmlns:p14="http://schemas.microsoft.com/office/powerpoint/2010/main" val="3120148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86F8A-84D6-0FB1-9EFF-2B4D7C4A3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474A-3F47-5A00-970A-AD3BA554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148549"/>
            <a:ext cx="9143999" cy="763600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✅ </a:t>
            </a:r>
            <a:r>
              <a:rPr lang="es-ES" sz="2800" b="1" dirty="0"/>
              <a:t>📊 </a:t>
            </a:r>
            <a:r>
              <a:rPr lang="es-PE" sz="2800" dirty="0"/>
              <a:t>FASE 5: </a:t>
            </a:r>
            <a:r>
              <a:rPr lang="es-ES" sz="2800" dirty="0"/>
              <a:t>Documentación Profesional - Continuación</a:t>
            </a:r>
            <a:br>
              <a:rPr lang="es-ES" sz="2800" dirty="0"/>
            </a:br>
            <a:endParaRPr lang="LID4096" sz="28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C344E49-BAF1-92D6-2DFB-EA6EC4886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30" y="1079544"/>
            <a:ext cx="4408098" cy="448326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DEPLOYMENT_GUIDE.md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🐳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Guía completa de deployment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CI/CD con GitHub Actions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Deployment en AWS/Cloud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Monitoreo y observabilidad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QUICK_START.md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⚡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Inicio rápido para desarrolladores nuevos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Comandos esenciales de Docker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Troubleshooting común</a:t>
            </a:r>
            <a:endParaRPr kumimoji="0" lang="en-US" altLang="LID4096" sz="16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6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¿Para quién es esta documentación?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👩‍💻 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Desarrolladores nuevos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que se unan al proyecto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🎓 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Estudiantes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que quieran entender la arquitectura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🏢 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Stakeholders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que necesiten overview técnico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🔧 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DevOps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que vayan a hacer deployment</a:t>
            </a:r>
          </a:p>
        </p:txBody>
      </p:sp>
    </p:spTree>
    <p:extLst>
      <p:ext uri="{BB962C8B-B14F-4D97-AF65-F5344CB8AC3E}">
        <p14:creationId xmlns:p14="http://schemas.microsoft.com/office/powerpoint/2010/main" val="3188018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3E493-5AE8-580B-D311-BCC26632E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CCA8-267E-E864-D4C6-D4B04EAB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148549"/>
            <a:ext cx="9143999" cy="763600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✅ </a:t>
            </a:r>
            <a:r>
              <a:rPr lang="es-ES" sz="2800" b="1" dirty="0"/>
              <a:t>📊 </a:t>
            </a:r>
            <a:r>
              <a:rPr lang="es-PE" sz="2800" dirty="0"/>
              <a:t>FASE 5: </a:t>
            </a:r>
            <a:r>
              <a:rPr lang="es-ES" sz="2800" dirty="0"/>
              <a:t>Proceso de Creación - ¿Cómo lo hicimos?</a:t>
            </a:r>
            <a:br>
              <a:rPr lang="es-ES" sz="2800" dirty="0"/>
            </a:br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C655A-3BF2-03F3-6908-6D4D13C2FE47}"/>
              </a:ext>
            </a:extLst>
          </p:cNvPr>
          <p:cNvSpPr txBox="1"/>
          <p:nvPr/>
        </p:nvSpPr>
        <p:spPr>
          <a:xfrm>
            <a:off x="649138" y="1026738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Paso 1: Análisis de Dependencias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DAB6D-46A7-B845-13D2-6F51FB7238F1}"/>
              </a:ext>
            </a:extLst>
          </p:cNvPr>
          <p:cNvSpPr txBox="1"/>
          <p:nvPr/>
        </p:nvSpPr>
        <p:spPr>
          <a:xfrm>
            <a:off x="4677673" y="1026738"/>
            <a:ext cx="4794131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b="1" dirty="0"/>
              <a:t># Identificamos qué necesita cada servicio:</a:t>
            </a:r>
            <a:endParaRPr lang="en-US" b="1" dirty="0"/>
          </a:p>
          <a:p>
            <a:r>
              <a:rPr lang="LID4096" dirty="0"/>
              <a:t>FastAPI → Python 3.9 + requirements.txt</a:t>
            </a:r>
            <a:endParaRPr lang="en-US" dirty="0"/>
          </a:p>
          <a:p>
            <a:r>
              <a:rPr lang="LID4096" dirty="0"/>
              <a:t>Streamlit → Python 3.9 + requirements.txt</a:t>
            </a:r>
            <a:endParaRPr lang="en-US" dirty="0"/>
          </a:p>
          <a:p>
            <a:r>
              <a:rPr lang="LID4096" dirty="0"/>
              <a:t>PostgreSQL → Imagen oficial postgres:13</a:t>
            </a:r>
            <a:endParaRPr lang="en-US" dirty="0"/>
          </a:p>
          <a:p>
            <a:r>
              <a:rPr lang="LID4096" dirty="0"/>
              <a:t>MLflow → Python + MLflow packages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8CBB2-A394-2AB6-D518-759DF5D89CF7}"/>
              </a:ext>
            </a:extLst>
          </p:cNvPr>
          <p:cNvSpPr txBox="1"/>
          <p:nvPr/>
        </p:nvSpPr>
        <p:spPr>
          <a:xfrm>
            <a:off x="649138" y="2707330"/>
            <a:ext cx="609456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Paso 2: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Dockerfile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por servicio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Crear receta para cada componente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Optimizar tamaño de imagen (python:3.9-slim)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Configurar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security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(non-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root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user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Agregar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health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checks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Paso 3: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Orchestación</a:t>
            </a:r>
            <a:endParaRPr lang="es-PE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Docker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Compose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para conectar servicios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Configurar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networks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entre contenedores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Establecer dependencias (api depende de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postgres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Configurar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volumes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para persistencia</a:t>
            </a:r>
          </a:p>
        </p:txBody>
      </p:sp>
    </p:spTree>
    <p:extLst>
      <p:ext uri="{BB962C8B-B14F-4D97-AF65-F5344CB8AC3E}">
        <p14:creationId xmlns:p14="http://schemas.microsoft.com/office/powerpoint/2010/main" val="376830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163BD-5A86-DD87-EE00-AC7B3018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BCCA-6A7E-8CA6-D2C1-EA597B50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2: </a:t>
            </a:r>
            <a:r>
              <a:rPr lang="es-ES" sz="3600" dirty="0"/>
              <a:t>Crear PostgreSQL en AWS RDS</a:t>
            </a:r>
            <a:br>
              <a:rPr lang="es-ES" sz="3600" dirty="0"/>
            </a:br>
            <a:endParaRPr lang="LID4096" sz="36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545DA58-237C-DC5B-872B-4520ACE8E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158414"/>
            <a:ext cx="7889358" cy="540659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Paso 1: Ir a 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En la consola de AWS, busca </a:t>
            </a: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"RDS"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en la barra de búsqueda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Haz clic en </a:t>
            </a: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"RDS"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(Relational Database Service)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Paso 2: Crear Base de Datos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Una vez en RDS, haz clic en </a:t>
            </a: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"Create database"</a:t>
            </a:r>
            <a:endParaRPr kumimoji="0" lang="LID4096" altLang="LID4096" sz="14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Selecciona las siguientes opciones: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Engine options:</a:t>
            </a:r>
            <a:endParaRPr kumimoji="0" lang="LID4096" altLang="LID4096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Engine type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PostgreSQL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Version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PostgreSQL 15.4 (o la más reciente)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Templates:</a:t>
            </a:r>
            <a:endParaRPr kumimoji="0" lang="LID4096" altLang="LID4096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✅ Free tier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(esto es importante para no generar costos)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Settings:</a:t>
            </a:r>
            <a:endParaRPr kumimoji="0" lang="LID4096" altLang="LID4096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DB instance identifier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taxi-duration-db</a:t>
            </a:r>
            <a:endParaRPr kumimoji="0" lang="LID4096" altLang="LID4096" sz="14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Master username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taxiuser</a:t>
            </a:r>
            <a:endParaRPr kumimoji="0" lang="LID4096" altLang="LID4096" sz="14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Master password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TaxiDB2025!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(guarda esta contraseña)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DB instance class:</a:t>
            </a:r>
            <a:endParaRPr kumimoji="0" lang="LID4096" altLang="LID4096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db.t3.micro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(incluido en Free Tier)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Storage:</a:t>
            </a:r>
            <a:endParaRPr kumimoji="0" lang="LID4096" altLang="LID4096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Storage type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gp2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Allocated storage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20 GB (mínimo gratuito)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Connectivity:</a:t>
            </a:r>
            <a:endParaRPr kumimoji="0" lang="LID4096" altLang="LID4096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Public access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✅ </a:t>
            </a: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Yes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 (para conectarnos desde tu máquina)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VPC security group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 Create new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Security group name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var(--monaco-monospace-font)"/>
              </a:rPr>
              <a:t>taxi-db-sg</a:t>
            </a:r>
            <a:endParaRPr kumimoji="0" lang="LID4096" altLang="LID4096" sz="1400" b="0" i="0" u="none" strike="noStrike" cap="none" normalizeH="0" baseline="0" dirty="0">
              <a:ln>
                <a:noFill/>
              </a:ln>
              <a:solidFill>
                <a:srgbClr val="616161"/>
              </a:solidFill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3954892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6450-4F2F-CE4C-BCBE-9A7810237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4B13-283F-F30B-5EFF-653E43057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148549"/>
            <a:ext cx="9143999" cy="763600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✅ </a:t>
            </a:r>
            <a:r>
              <a:rPr lang="es-ES" sz="2800" b="1" dirty="0"/>
              <a:t>📊 </a:t>
            </a:r>
            <a:r>
              <a:rPr lang="es-PE" sz="2800" dirty="0"/>
              <a:t>FASE 5: </a:t>
            </a:r>
            <a:r>
              <a:rPr lang="es-ES" sz="2800" dirty="0"/>
              <a:t>Resultados Obtenidos - Outputs</a:t>
            </a:r>
            <a:endParaRPr lang="LID4096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4CC13-2C05-7D32-F0FF-32369F4430F3}"/>
              </a:ext>
            </a:extLst>
          </p:cNvPr>
          <p:cNvSpPr txBox="1"/>
          <p:nvPr/>
        </p:nvSpPr>
        <p:spPr>
          <a:xfrm>
            <a:off x="666391" y="118201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🎯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Output 1: Sistema Completamente Portable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C43D-50A5-D414-FD85-86BB4513EDC6}"/>
              </a:ext>
            </a:extLst>
          </p:cNvPr>
          <p:cNvSpPr txBox="1"/>
          <p:nvPr/>
        </p:nvSpPr>
        <p:spPr>
          <a:xfrm>
            <a:off x="5359161" y="1654862"/>
            <a:ext cx="609456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dirty="0"/>
              <a:t># Antes (problemático):</a:t>
            </a:r>
            <a:endParaRPr lang="en-US" dirty="0"/>
          </a:p>
          <a:p>
            <a:r>
              <a:rPr lang="LID4096" dirty="0"/>
              <a:t>"Necesitas instalar Python, PostgreSQL, configurar MLflow...“</a:t>
            </a:r>
            <a:endParaRPr lang="en-US" dirty="0"/>
          </a:p>
          <a:p>
            <a:endParaRPr lang="en-US" dirty="0"/>
          </a:p>
          <a:p>
            <a:r>
              <a:rPr lang="LID4096" dirty="0"/>
              <a:t># Ahora (simple):</a:t>
            </a:r>
            <a:endParaRPr lang="en-US" dirty="0"/>
          </a:p>
          <a:p>
            <a:r>
              <a:rPr lang="LID4096" dirty="0"/>
              <a:t>docker-compose up </a:t>
            </a:r>
            <a:r>
              <a:rPr lang="en-US" dirty="0"/>
              <a:t>–</a:t>
            </a:r>
            <a:r>
              <a:rPr lang="LID4096" dirty="0"/>
              <a:t>d</a:t>
            </a:r>
            <a:endParaRPr lang="en-US" dirty="0"/>
          </a:p>
          <a:p>
            <a:r>
              <a:rPr lang="LID4096" dirty="0"/>
              <a:t># ¡TODO funcionando en 30 segundos!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BD9EC-EC08-9B8F-B319-8679FD2B319A}"/>
              </a:ext>
            </a:extLst>
          </p:cNvPr>
          <p:cNvSpPr txBox="1"/>
          <p:nvPr/>
        </p:nvSpPr>
        <p:spPr>
          <a:xfrm>
            <a:off x="666391" y="3789703"/>
            <a:ext cx="6094562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VI" b="1" dirty="0"/>
              <a:t>🎯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Output 2: Desarrollo Consistente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Mismo ambiente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para todo el equipo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Sin conflictos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de versiones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Onboarding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rápido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para nuevos desarrolladores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🎯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Output 3: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Production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Ready</a:t>
            </a:r>
            <a:endParaRPr lang="es-PE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Health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checks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automáticos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Monitoring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integrado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Escalabilidad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horizontal lista</a:t>
            </a:r>
          </a:p>
        </p:txBody>
      </p:sp>
    </p:spTree>
    <p:extLst>
      <p:ext uri="{BB962C8B-B14F-4D97-AF65-F5344CB8AC3E}">
        <p14:creationId xmlns:p14="http://schemas.microsoft.com/office/powerpoint/2010/main" val="2095421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A09A-379A-0AA0-D35E-4EF01EC07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19F8-DEC0-9C24-9BD0-551045FB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148549"/>
            <a:ext cx="9143999" cy="763600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✅ </a:t>
            </a:r>
            <a:r>
              <a:rPr lang="es-ES" sz="2800" b="1" dirty="0"/>
              <a:t>📊 </a:t>
            </a:r>
            <a:r>
              <a:rPr lang="es-PE" sz="2800" dirty="0"/>
              <a:t>FASE 5: </a:t>
            </a:r>
            <a:r>
              <a:rPr lang="es-ES" sz="2800" dirty="0"/>
              <a:t>Comparación Antes vs Después</a:t>
            </a:r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AA5D-D248-4F5C-5AD8-4B9FA6B287F6}"/>
              </a:ext>
            </a:extLst>
          </p:cNvPr>
          <p:cNvSpPr txBox="1"/>
          <p:nvPr/>
        </p:nvSpPr>
        <p:spPr>
          <a:xfrm>
            <a:off x="502488" y="91214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❌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ANTES (Desarrollo tradicional):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190B1-73B7-56D5-8A3E-786B52F8CA79}"/>
              </a:ext>
            </a:extLst>
          </p:cNvPr>
          <p:cNvSpPr txBox="1"/>
          <p:nvPr/>
        </p:nvSpPr>
        <p:spPr>
          <a:xfrm>
            <a:off x="1615297" y="1409313"/>
            <a:ext cx="8788160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b="1" dirty="0"/>
              <a:t># Setup para nuevo desarrollador: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LID4096" dirty="0"/>
              <a:t>Instalar Python 3.9</a:t>
            </a:r>
            <a:endParaRPr lang="en-US" dirty="0"/>
          </a:p>
          <a:p>
            <a:pPr marL="342900" indent="-342900">
              <a:buAutoNum type="arabicPeriod"/>
            </a:pPr>
            <a:r>
              <a:rPr lang="LID4096" dirty="0"/>
              <a:t>Crear virtual environment</a:t>
            </a:r>
            <a:endParaRPr lang="en-US" dirty="0"/>
          </a:p>
          <a:p>
            <a:pPr marL="342900" indent="-342900">
              <a:buAutoNum type="arabicPeriod"/>
            </a:pPr>
            <a:r>
              <a:rPr lang="LID4096" dirty="0"/>
              <a:t>Instalar 20+ packages</a:t>
            </a:r>
            <a:endParaRPr lang="en-US" dirty="0"/>
          </a:p>
          <a:p>
            <a:pPr marL="342900" indent="-342900">
              <a:buAutoNum type="arabicPeriod"/>
            </a:pPr>
            <a:r>
              <a:rPr lang="LID4096" dirty="0"/>
              <a:t>Configurar PostgreSQL</a:t>
            </a:r>
            <a:endParaRPr lang="en-US" dirty="0"/>
          </a:p>
          <a:p>
            <a:pPr marL="342900" indent="-342900">
              <a:buAutoNum type="arabicPeriod"/>
            </a:pPr>
            <a:r>
              <a:rPr lang="LID4096" dirty="0"/>
              <a:t>Configurar M</a:t>
            </a:r>
            <a:r>
              <a:rPr lang="en-US" dirty="0"/>
              <a:t>l</a:t>
            </a:r>
            <a:r>
              <a:rPr lang="LID4096" dirty="0"/>
              <a:t>flow</a:t>
            </a:r>
            <a:endParaRPr lang="en-US" dirty="0"/>
          </a:p>
          <a:p>
            <a:pPr marL="342900" indent="-342900">
              <a:buAutoNum type="arabicPeriod"/>
            </a:pPr>
            <a:r>
              <a:rPr lang="LID4096" dirty="0"/>
              <a:t>Resolver conflictos de versiones</a:t>
            </a:r>
            <a:endParaRPr lang="en-US" dirty="0"/>
          </a:p>
          <a:p>
            <a:pPr marL="342900" indent="-342900">
              <a:buAutoNum type="arabicPeriod"/>
            </a:pPr>
            <a:r>
              <a:rPr lang="LID4096" dirty="0"/>
              <a:t>"¿Por qué no funciona en mi máquina?"⏱️ Tiempo: 2-4 horas + frustraciones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53E46-61A3-102F-56C4-B2F614E0C8A6}"/>
              </a:ext>
            </a:extLst>
          </p:cNvPr>
          <p:cNvSpPr txBox="1"/>
          <p:nvPr/>
        </p:nvSpPr>
        <p:spPr>
          <a:xfrm>
            <a:off x="502488" y="3845469"/>
            <a:ext cx="327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✅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DESPUÉS (Con Docker):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61EA5-155E-FF82-E9C1-407F4EC0EAE2}"/>
              </a:ext>
            </a:extLst>
          </p:cNvPr>
          <p:cNvSpPr txBox="1"/>
          <p:nvPr/>
        </p:nvSpPr>
        <p:spPr>
          <a:xfrm>
            <a:off x="2140429" y="4342633"/>
            <a:ext cx="6094562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b="1" dirty="0"/>
              <a:t># Setup para nuevo desarrollador: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LID4096" dirty="0"/>
              <a:t>git clone &lt;repo&gt;</a:t>
            </a:r>
            <a:endParaRPr lang="en-US" dirty="0"/>
          </a:p>
          <a:p>
            <a:pPr marL="342900" indent="-342900">
              <a:buAutoNum type="arabicPeriod"/>
            </a:pPr>
            <a:r>
              <a:rPr lang="LID4096" dirty="0"/>
              <a:t>docker-compose up </a:t>
            </a:r>
            <a:r>
              <a:rPr lang="en-US" dirty="0"/>
              <a:t>–</a:t>
            </a:r>
            <a:r>
              <a:rPr lang="LID4096" dirty="0"/>
              <a:t>d</a:t>
            </a:r>
            <a:endParaRPr lang="en-US" dirty="0"/>
          </a:p>
          <a:p>
            <a:r>
              <a:rPr lang="LID4096" dirty="0"/>
              <a:t>✅ ¡Listo! Todo funcionando⏱️ Tiempo: 5 minutos</a:t>
            </a:r>
          </a:p>
        </p:txBody>
      </p:sp>
    </p:spTree>
    <p:extLst>
      <p:ext uri="{BB962C8B-B14F-4D97-AF65-F5344CB8AC3E}">
        <p14:creationId xmlns:p14="http://schemas.microsoft.com/office/powerpoint/2010/main" val="2111082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AFF28-C0D5-C4D1-5DA1-ABC1D955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9564-1531-D4D9-2543-4AA01C37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148549"/>
            <a:ext cx="9143999" cy="763600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✅ </a:t>
            </a:r>
            <a:r>
              <a:rPr lang="es-ES" sz="2800" b="1" dirty="0"/>
              <a:t>📊 </a:t>
            </a:r>
            <a:r>
              <a:rPr lang="es-PE" sz="2800" dirty="0"/>
              <a:t>FASE 5: </a:t>
            </a:r>
            <a:r>
              <a:rPr lang="es-ES" sz="2800" dirty="0"/>
              <a:t>Beneficios para Diferentes Roles</a:t>
            </a:r>
            <a:endParaRPr lang="LID4096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46C37-22B7-1B80-55B7-46D5E62D7F61}"/>
              </a:ext>
            </a:extLst>
          </p:cNvPr>
          <p:cNvSpPr txBox="1"/>
          <p:nvPr/>
        </p:nvSpPr>
        <p:spPr>
          <a:xfrm>
            <a:off x="2559888" y="1118032"/>
            <a:ext cx="609456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👩‍💻 Para Desarrolladores: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Ambiente consistente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entre todos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No más "funciona en mi máquina"</a:t>
            </a: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Testing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 aislado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sin contaminar el host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🏢 Para el Negocio: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Deployment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 más rápido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(minutos vs horas)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Menos bugs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relacionados con ambiente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Escalabilidad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más fácil</a:t>
            </a:r>
          </a:p>
          <a:p>
            <a:pPr algn="l">
              <a:spcAft>
                <a:spcPts val="600"/>
              </a:spcAft>
              <a:buNone/>
            </a:pPr>
            <a:endParaRPr lang="es-ES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🎓 Para Estudiantes: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Foco en aprender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ML, no en configurar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Experiencia real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de la industria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✅ </a:t>
            </a:r>
            <a:r>
              <a:rPr lang="es-ES" b="1" i="0" dirty="0">
                <a:solidFill>
                  <a:srgbClr val="616161"/>
                </a:solidFill>
                <a:effectLst/>
                <a:latin typeface="Segoe WPC"/>
              </a:rPr>
              <a:t>Portfolio </a:t>
            </a:r>
            <a:r>
              <a:rPr lang="es-ES" b="1" i="0" dirty="0" err="1">
                <a:solidFill>
                  <a:srgbClr val="616161"/>
                </a:solidFill>
                <a:effectLst/>
                <a:latin typeface="Segoe WPC"/>
              </a:rPr>
              <a:t>projects</a:t>
            </a:r>
            <a:r>
              <a:rPr lang="es-ES" b="0" i="0" dirty="0">
                <a:solidFill>
                  <a:srgbClr val="616161"/>
                </a:solidFill>
                <a:effectLst/>
                <a:latin typeface="Segoe WPC"/>
              </a:rPr>
              <a:t> que realmente funcionan</a:t>
            </a:r>
          </a:p>
        </p:txBody>
      </p:sp>
    </p:spTree>
    <p:extLst>
      <p:ext uri="{BB962C8B-B14F-4D97-AF65-F5344CB8AC3E}">
        <p14:creationId xmlns:p14="http://schemas.microsoft.com/office/powerpoint/2010/main" val="3343130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F9015-C7F1-8DA3-4CA6-149927CD9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09A0-3A9B-AFEF-E4FE-E859FCC88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148549"/>
            <a:ext cx="9143999" cy="763600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✅ </a:t>
            </a:r>
            <a:r>
              <a:rPr lang="es-ES" sz="2800" b="1" dirty="0"/>
              <a:t>📊 </a:t>
            </a:r>
            <a:r>
              <a:rPr lang="es-PE" sz="2800" dirty="0"/>
              <a:t>FASE 5: </a:t>
            </a:r>
            <a:r>
              <a:rPr lang="es-ES" sz="2800" dirty="0"/>
              <a:t>Referencias para Profundizar</a:t>
            </a:r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4E63B-A679-5616-7D67-6D73B77978A9}"/>
              </a:ext>
            </a:extLst>
          </p:cNvPr>
          <p:cNvSpPr txBox="1"/>
          <p:nvPr/>
        </p:nvSpPr>
        <p:spPr>
          <a:xfrm>
            <a:off x="1524000" y="970283"/>
            <a:ext cx="9143999" cy="435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📚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Para aprender más sobre Docker:</a:t>
            </a:r>
          </a:p>
          <a:p>
            <a:pPr algn="l">
              <a:buFont typeface="+mj-lt"/>
              <a:buAutoNum type="arabicPeriod"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Docker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Official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Tutorial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https://docs.docker.com/get-started/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Docker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Compose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Documentation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https://docs.docker.com/compose/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Dockerfile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Best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Practices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: </a:t>
            </a:r>
            <a:r>
              <a:rPr lang="es-PE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https://docs.docker.com/develop/dev-best-practices/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endParaRPr lang="en-US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📖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Para entender Arquitectura Hexagonal: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Leer: </a:t>
            </a:r>
            <a:r>
              <a:rPr lang="es-PE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HEXAGONAL_ARCHITECTURE.md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(nuestro documento)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Libro: "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Clean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Architecture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" - Robert C. Martin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Artículo original: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Alistair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Cockburn - Hexagonal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Architecture</a:t>
            </a:r>
            <a:endParaRPr lang="es-PE" b="0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endParaRPr lang="en-US" b="1" i="0" dirty="0">
              <a:solidFill>
                <a:srgbClr val="616161"/>
              </a:solidFill>
              <a:effectLst/>
              <a:latin typeface="Segoe WPC"/>
            </a:endParaRPr>
          </a:p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🚀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Para profundizar en </a:t>
            </a:r>
            <a:r>
              <a:rPr lang="es-PE" b="1" i="0" dirty="0" err="1">
                <a:solidFill>
                  <a:srgbClr val="616161"/>
                </a:solidFill>
                <a:effectLst/>
                <a:latin typeface="Segoe WPC"/>
              </a:rPr>
              <a:t>MLOps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Leer: </a:t>
            </a:r>
            <a:r>
              <a:rPr lang="es-PE" b="0" i="0" u="none" strike="noStrike" dirty="0">
                <a:solidFill>
                  <a:srgbClr val="616161"/>
                </a:solidFill>
                <a:effectLst/>
                <a:latin typeface="Segoe WPC"/>
                <a:hlinkClick r:id="rId2"/>
              </a:rPr>
              <a:t>MLOPS_PIPELINE.md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 (nuestro documento)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Google Cloud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MLOps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Guide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Libro: "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Building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Machine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Learning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Pipelines" - O'Reilly</a:t>
            </a:r>
          </a:p>
        </p:txBody>
      </p:sp>
    </p:spTree>
    <p:extLst>
      <p:ext uri="{BB962C8B-B14F-4D97-AF65-F5344CB8AC3E}">
        <p14:creationId xmlns:p14="http://schemas.microsoft.com/office/powerpoint/2010/main" val="2705598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CBD23-F394-69DC-6879-FBDE7A5FE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60A9-0A3C-E588-36FB-B0413F06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148549"/>
            <a:ext cx="9143999" cy="763600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✅ </a:t>
            </a:r>
            <a:r>
              <a:rPr lang="es-ES" sz="2800" b="1" dirty="0"/>
              <a:t>📊 </a:t>
            </a:r>
            <a:r>
              <a:rPr lang="es-PE" sz="2800" dirty="0"/>
              <a:t>FASE 5: </a:t>
            </a:r>
            <a:r>
              <a:rPr lang="es-ES" sz="2800" dirty="0"/>
              <a:t>Demo Time - ¡Vamos a verlo en acción!</a:t>
            </a:r>
            <a:endParaRPr lang="LID4096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562F6-8A70-862C-D816-E130F7FF4EB2}"/>
              </a:ext>
            </a:extLst>
          </p:cNvPr>
          <p:cNvSpPr txBox="1"/>
          <p:nvPr/>
        </p:nvSpPr>
        <p:spPr>
          <a:xfrm>
            <a:off x="853655" y="1371460"/>
            <a:ext cx="255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🎬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Demo Script: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536C9-E929-9228-1084-33A81AD4A782}"/>
              </a:ext>
            </a:extLst>
          </p:cNvPr>
          <p:cNvSpPr txBox="1"/>
          <p:nvPr/>
        </p:nvSpPr>
        <p:spPr>
          <a:xfrm>
            <a:off x="5357005" y="927151"/>
            <a:ext cx="4701396" cy="40318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LID4096" sz="1600" b="1" dirty="0"/>
              <a:t># 1. Mostrar sistema actual funcionando</a:t>
            </a:r>
            <a:endParaRPr lang="en-US" sz="1600" b="1" dirty="0"/>
          </a:p>
          <a:p>
            <a:r>
              <a:rPr lang="LID4096" sz="1600" dirty="0"/>
              <a:t>curl http://localhost:8000/health# </a:t>
            </a:r>
            <a:endParaRPr lang="en-US" sz="1600" dirty="0"/>
          </a:p>
          <a:p>
            <a:r>
              <a:rPr lang="LID4096" sz="1600" dirty="0"/>
              <a:t>✅ Sistema corriendo localmente</a:t>
            </a:r>
            <a:endParaRPr lang="en-US" sz="1600" dirty="0"/>
          </a:p>
          <a:p>
            <a:endParaRPr lang="en-US" sz="1600" dirty="0"/>
          </a:p>
          <a:p>
            <a:r>
              <a:rPr lang="LID4096" sz="1600" b="1" dirty="0"/>
              <a:t># 2. Simular nuevo desarrollador</a:t>
            </a:r>
            <a:endParaRPr lang="en-US" sz="1600" b="1" dirty="0"/>
          </a:p>
          <a:p>
            <a:r>
              <a:rPr lang="LID4096" sz="1600" dirty="0"/>
              <a:t>docker-compose down</a:t>
            </a:r>
            <a:endParaRPr lang="en-US" sz="1600" dirty="0"/>
          </a:p>
          <a:p>
            <a:r>
              <a:rPr lang="LID4096" sz="1600" dirty="0"/>
              <a:t># ❌ Sistema detenido</a:t>
            </a:r>
            <a:endParaRPr lang="en-US" sz="1600" dirty="0"/>
          </a:p>
          <a:p>
            <a:endParaRPr lang="en-US" sz="1600" dirty="0"/>
          </a:p>
          <a:p>
            <a:r>
              <a:rPr lang="LID4096" sz="1600" b="1" dirty="0"/>
              <a:t># 3. Arrancar con Docker</a:t>
            </a:r>
            <a:endParaRPr lang="en-US" sz="1600" b="1" dirty="0"/>
          </a:p>
          <a:p>
            <a:r>
              <a:rPr lang="LID4096" sz="1600" dirty="0"/>
              <a:t>docker-compose up </a:t>
            </a:r>
            <a:r>
              <a:rPr lang="en-US" sz="1600" dirty="0"/>
              <a:t>–</a:t>
            </a:r>
            <a:r>
              <a:rPr lang="LID4096" sz="1600" dirty="0"/>
              <a:t>d</a:t>
            </a:r>
            <a:endParaRPr lang="en-US" sz="1600" dirty="0"/>
          </a:p>
          <a:p>
            <a:r>
              <a:rPr lang="LID4096" sz="1600" dirty="0"/>
              <a:t># ⏳ Esperamos 30 segundos...</a:t>
            </a:r>
            <a:endParaRPr lang="en-US" sz="1600" dirty="0"/>
          </a:p>
          <a:p>
            <a:endParaRPr lang="en-US" sz="1600" dirty="0"/>
          </a:p>
          <a:p>
            <a:r>
              <a:rPr lang="LID4096" sz="1600" b="1" dirty="0"/>
              <a:t># 4. ¡Verificar que todo funciona!</a:t>
            </a:r>
            <a:endParaRPr lang="en-US" sz="1600" b="1" dirty="0"/>
          </a:p>
          <a:p>
            <a:r>
              <a:rPr lang="LID4096" sz="1600" dirty="0"/>
              <a:t>curl http://localhost:8000/health # ✅ API</a:t>
            </a:r>
            <a:endParaRPr lang="en-US" sz="1600" dirty="0"/>
          </a:p>
          <a:p>
            <a:r>
              <a:rPr lang="LID4096" sz="1600" dirty="0"/>
              <a:t>curl http://localhost:8501           # ✅ Dashboard</a:t>
            </a:r>
            <a:endParaRPr lang="en-US" sz="1600" dirty="0"/>
          </a:p>
          <a:p>
            <a:r>
              <a:rPr lang="LID4096" sz="1600" dirty="0"/>
              <a:t>curl http://localhost:5000           # ✅ MLflow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BDBF62-C87E-B4D5-BAC3-023C475A8DB6}"/>
              </a:ext>
            </a:extLst>
          </p:cNvPr>
          <p:cNvSpPr txBox="1"/>
          <p:nvPr/>
        </p:nvSpPr>
        <p:spPr>
          <a:xfrm>
            <a:off x="916557" y="2569436"/>
            <a:ext cx="3664070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VI" b="1" i="0" dirty="0">
                <a:solidFill>
                  <a:srgbClr val="616161"/>
                </a:solidFill>
                <a:effectLst/>
                <a:latin typeface="Segoe WPC"/>
              </a:rPr>
              <a:t>🎯 </a:t>
            </a:r>
            <a:r>
              <a:rPr lang="es-PE" b="1" i="0" dirty="0">
                <a:solidFill>
                  <a:srgbClr val="616161"/>
                </a:solidFill>
                <a:effectLst/>
                <a:latin typeface="Segoe WPC"/>
              </a:rPr>
              <a:t>Lo que van a ver: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🐳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Docker bajando y construyendo imágenes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🚀 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Servicios arrancando en orden (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postgres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→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mlflow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→ api →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dashboard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✅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Health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s-PE" b="0" i="0" dirty="0" err="1">
                <a:solidFill>
                  <a:srgbClr val="616161"/>
                </a:solidFill>
                <a:effectLst/>
                <a:latin typeface="Segoe WPC"/>
              </a:rPr>
              <a:t>checks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 pasando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I" b="0" i="0" dirty="0">
                <a:solidFill>
                  <a:srgbClr val="616161"/>
                </a:solidFill>
                <a:effectLst/>
                <a:latin typeface="Segoe WPC"/>
              </a:rPr>
              <a:t>🎉 ¡</a:t>
            </a:r>
            <a:r>
              <a:rPr lang="es-PE" b="0" i="0" dirty="0">
                <a:solidFill>
                  <a:srgbClr val="616161"/>
                </a:solidFill>
                <a:effectLst/>
                <a:latin typeface="Segoe WPC"/>
              </a:rPr>
              <a:t>Sistema completo funcionando!</a:t>
            </a:r>
          </a:p>
        </p:txBody>
      </p:sp>
    </p:spTree>
    <p:extLst>
      <p:ext uri="{BB962C8B-B14F-4D97-AF65-F5344CB8AC3E}">
        <p14:creationId xmlns:p14="http://schemas.microsoft.com/office/powerpoint/2010/main" val="4163858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8BC2-56AF-0AA0-732D-FD9CC253B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14B0-81EE-E3B5-8D95-0DB5EAFC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2: </a:t>
            </a:r>
            <a:r>
              <a:rPr lang="es-ES" sz="3600" dirty="0"/>
              <a:t>Crear PostgreSQL en AWS RDS</a:t>
            </a:r>
            <a:br>
              <a:rPr lang="es-ES" sz="3600" dirty="0"/>
            </a:b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D21D7-B13E-84F5-5F9F-62436274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1897564"/>
            <a:ext cx="888806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4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1FDA-B4F6-BC1F-3EAD-6E24C61CD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D850-18F3-2A55-E9F3-AA47C480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2: </a:t>
            </a:r>
            <a:r>
              <a:rPr lang="es-ES" sz="3600" dirty="0"/>
              <a:t>Crear PostgreSQL en AWS RDS</a:t>
            </a:r>
            <a:br>
              <a:rPr lang="es-ES" sz="3600" dirty="0"/>
            </a:br>
            <a:endParaRPr lang="LID4096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BB8E5-B68A-FAA4-0B60-80100CD7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39" y="1392865"/>
            <a:ext cx="10741821" cy="47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3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B5D22-BA61-4607-FE1E-5768E2E7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3CE2-4C84-1243-BE75-358594E2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9" y="117816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✅ </a:t>
            </a:r>
            <a:r>
              <a:rPr lang="es-ES" sz="3600" b="1" dirty="0"/>
              <a:t>📊 </a:t>
            </a:r>
            <a:r>
              <a:rPr lang="es-PE" sz="3600" dirty="0"/>
              <a:t>FASE 2: </a:t>
            </a:r>
            <a:r>
              <a:rPr lang="es-ES" sz="3600" dirty="0"/>
              <a:t>Crear PostgreSQL en AWS RDS</a:t>
            </a:r>
            <a:br>
              <a:rPr lang="es-ES" sz="3600" dirty="0"/>
            </a:b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AED13-D3B2-2152-6217-BAFD3A1D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77" y="1520456"/>
            <a:ext cx="10112717" cy="459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4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7159</TotalTime>
  <Words>4880</Words>
  <Application>Microsoft Office PowerPoint</Application>
  <PresentationFormat>Widescreen</PresentationFormat>
  <Paragraphs>691</Paragraphs>
  <Slides>64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Amasis MT Pro Black</vt:lpstr>
      <vt:lpstr>Aptos</vt:lpstr>
      <vt:lpstr>Aptos Display</vt:lpstr>
      <vt:lpstr>Arial</vt:lpstr>
      <vt:lpstr>Consolas</vt:lpstr>
      <vt:lpstr>Segoe WPC</vt:lpstr>
      <vt:lpstr>var(--monaco-monospace-font)</vt:lpstr>
      <vt:lpstr>Office Theme</vt:lpstr>
      <vt:lpstr>Machine Learning &amp; Big Data</vt:lpstr>
      <vt:lpstr>Machine Learning Operations (MLOps)</vt:lpstr>
      <vt:lpstr>✅ 📊 Recursos base para esta sesión: MLOps</vt:lpstr>
      <vt:lpstr>✅ 📊 FASE 1  </vt:lpstr>
      <vt:lpstr>✅ 📊 FASE 1.5  </vt:lpstr>
      <vt:lpstr>✅ 📊 FASE 2: Crear PostgreSQL en AWS RDS </vt:lpstr>
      <vt:lpstr>✅ 📊 FASE 2: Crear PostgreSQL en AWS RDS </vt:lpstr>
      <vt:lpstr>✅ 📊 FASE 2: Crear PostgreSQL en AWS RDS </vt:lpstr>
      <vt:lpstr>✅ 📊 FASE 2: Crear PostgreSQL en AWS RDS </vt:lpstr>
      <vt:lpstr>✅ 📊 FASE 2: Crear PostgreSQL en AWS RDS </vt:lpstr>
      <vt:lpstr>✅ 📊 FASE 2: Crear PostgreSQL en AWS RDS </vt:lpstr>
      <vt:lpstr>✅ 📊 FASE 2: Crear PostgreSQL en AWS RDS </vt:lpstr>
      <vt:lpstr>✅ 📊 FASE 2: Crear PostgreSQL en AWS RDS </vt:lpstr>
      <vt:lpstr>✅ 📊 FASE 2: Crear PostgreSQL en AWS RDS </vt:lpstr>
      <vt:lpstr>✅ 📊 FASE 2: Crear PostgreSQL en AWS RDS </vt:lpstr>
      <vt:lpstr>✅ 📊 FASE 2.5  </vt:lpstr>
      <vt:lpstr>✅ 📊 FASE 2.5 </vt:lpstr>
      <vt:lpstr>✅ 📊 FASE 2.5  </vt:lpstr>
      <vt:lpstr>✅ 📊 FASE 2.5  </vt:lpstr>
      <vt:lpstr>✅ 📊 FASE 2.5 </vt:lpstr>
      <vt:lpstr>✅ 📊 FASE 2.5 </vt:lpstr>
      <vt:lpstr>✅ 📊 FASE 2.5 </vt:lpstr>
      <vt:lpstr>✅ 📊 FASE 2.5 </vt:lpstr>
      <vt:lpstr>✅ 📊 FASE 2.5 </vt:lpstr>
      <vt:lpstr>✅ 📊 FASE 2.5 </vt:lpstr>
      <vt:lpstr>✅ 📊 FASE 2.5  </vt:lpstr>
      <vt:lpstr>✅ 📊 FASE 2.5  </vt:lpstr>
      <vt:lpstr>✅ 📊 FASE 2.5  </vt:lpstr>
      <vt:lpstr>✅ 📊 FASE 3: MLflow + Entrenamiento de Modelos </vt:lpstr>
      <vt:lpstr>✅ 📊 FASE 3 </vt:lpstr>
      <vt:lpstr>✅ 📊 FASE 3 </vt:lpstr>
      <vt:lpstr>✅ 📊 FASE 3 </vt:lpstr>
      <vt:lpstr>✅ 📊 FASE 4: Dashboard Streamlit con MLflow  </vt:lpstr>
      <vt:lpstr>✅ 📊 FASE 4  </vt:lpstr>
      <vt:lpstr>✅ 📊 FASE 4  </vt:lpstr>
      <vt:lpstr>✅ 📊 FASE 4  </vt:lpstr>
      <vt:lpstr>✅ 📊 FASE 4  </vt:lpstr>
      <vt:lpstr>✅ 📊 FASE 4  </vt:lpstr>
      <vt:lpstr>✅ 📊 FASE 4  </vt:lpstr>
      <vt:lpstr>✅ 📊 FASE 4  </vt:lpstr>
      <vt:lpstr>✅ 📊 FASE 4B: FastAPI  </vt:lpstr>
      <vt:lpstr>✅ 📊 FASE 4B: FastAPI  </vt:lpstr>
      <vt:lpstr>✅ 📊 FASE 4  </vt:lpstr>
      <vt:lpstr>✅ 📊 FASE 4  </vt:lpstr>
      <vt:lpstr>✅ 📊 FASE 4  </vt:lpstr>
      <vt:lpstr>✅ 📊 FASE 4  </vt:lpstr>
      <vt:lpstr>✅ 📊 FASE 4  </vt:lpstr>
      <vt:lpstr>✅ 📊 FASE 4  </vt:lpstr>
      <vt:lpstr>✅ 📊 FASE 4  </vt:lpstr>
      <vt:lpstr>✅ 📊 FASE 4  </vt:lpstr>
      <vt:lpstr>✅ 📊 FASE 5: Introducción a la Fase 5  </vt:lpstr>
      <vt:lpstr>✅ 📊 FASE 5: ¿Qué es Docker?</vt:lpstr>
      <vt:lpstr>✅ 📊 FASE 5: Archivos Docker Creados - Parte 1</vt:lpstr>
      <vt:lpstr>✅ 📊 FASE 5: Archivos Docker Creados - Parte 2</vt:lpstr>
      <vt:lpstr>✅ 📊 FASE 5: Docker Compose - El Director de Orquesta</vt:lpstr>
      <vt:lpstr>✅ 📊 FASE 5: Archivos de Configuración</vt:lpstr>
      <vt:lpstr>✅ 📊 FASE 5: Documentación Profesional Creada</vt:lpstr>
      <vt:lpstr>✅ 📊 FASE 5: Documentación Profesional - Continuación </vt:lpstr>
      <vt:lpstr>✅ 📊 FASE 5: Proceso de Creación - ¿Cómo lo hicimos? </vt:lpstr>
      <vt:lpstr>✅ 📊 FASE 5: Resultados Obtenidos - Outputs</vt:lpstr>
      <vt:lpstr>✅ 📊 FASE 5: Comparación Antes vs Después</vt:lpstr>
      <vt:lpstr>✅ 📊 FASE 5: Beneficios para Diferentes Roles</vt:lpstr>
      <vt:lpstr>✅ 📊 FASE 5: Referencias para Profundizar</vt:lpstr>
      <vt:lpstr>✅ 📊 FASE 5: Demo Time - ¡Vamos a verlo en acción!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Victor Cabrejos Jr.</dc:creator>
  <cp:lastModifiedBy>Victor Cabrejos Jr.</cp:lastModifiedBy>
  <cp:revision>131</cp:revision>
  <dcterms:created xsi:type="dcterms:W3CDTF">2024-01-03T14:34:33Z</dcterms:created>
  <dcterms:modified xsi:type="dcterms:W3CDTF">2025-07-19T17:35:36Z</dcterms:modified>
</cp:coreProperties>
</file>